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8" r:id="rId3"/>
    <p:sldId id="259" r:id="rId4"/>
    <p:sldId id="260" r:id="rId5"/>
    <p:sldId id="261" r:id="rId6"/>
    <p:sldId id="262" r:id="rId7"/>
    <p:sldId id="263" r:id="rId8"/>
    <p:sldId id="264" r:id="rId9"/>
    <p:sldId id="265" r:id="rId10"/>
    <p:sldId id="267" r:id="rId11"/>
    <p:sldId id="269" r:id="rId12"/>
    <p:sldId id="272" r:id="rId13"/>
    <p:sldId id="274" r:id="rId14"/>
    <p:sldId id="297" r:id="rId15"/>
    <p:sldId id="277" r:id="rId16"/>
    <p:sldId id="278" r:id="rId17"/>
    <p:sldId id="279" r:id="rId18"/>
    <p:sldId id="298" r:id="rId19"/>
    <p:sldId id="299" r:id="rId20"/>
    <p:sldId id="283" r:id="rId21"/>
    <p:sldId id="287" r:id="rId22"/>
    <p:sldId id="309" r:id="rId23"/>
    <p:sldId id="288" r:id="rId24"/>
    <p:sldId id="289" r:id="rId25"/>
    <p:sldId id="293" r:id="rId26"/>
    <p:sldId id="294" r:id="rId27"/>
    <p:sldId id="310" r:id="rId28"/>
    <p:sldId id="295" r:id="rId29"/>
    <p:sldId id="296"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
      <p:font typeface="Poppins" panose="00000500000000000000" pitchFamily="2"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a:t>EDA is used for </a:t>
            </a:r>
            <a:r>
              <a:rPr lang="en-US" sz="1200" b="1"/>
              <a:t>seeing what the data can tell us before the modeling task</a:t>
            </a:r>
            <a:r>
              <a:rPr lang="en-US" sz="1200"/>
              <a:t>.</a:t>
            </a:r>
            <a:endParaRPr/>
          </a:p>
          <a:p>
            <a:pPr marL="0" lvl="0" indent="0" algn="l" rtl="0">
              <a:lnSpc>
                <a:spcPct val="100000"/>
              </a:lnSpc>
              <a:spcBef>
                <a:spcPts val="0"/>
              </a:spcBef>
              <a:spcAft>
                <a:spcPts val="0"/>
              </a:spcAft>
              <a:buSzPts val="1400"/>
              <a:buNone/>
            </a:pPr>
            <a:endParaRPr sz="1200"/>
          </a:p>
          <a:p>
            <a:pPr marL="0" lvl="0" indent="0" algn="l" rtl="0">
              <a:lnSpc>
                <a:spcPct val="100000"/>
              </a:lnSpc>
              <a:spcBef>
                <a:spcPts val="0"/>
              </a:spcBef>
              <a:spcAft>
                <a:spcPts val="0"/>
              </a:spcAft>
              <a:buSzPts val="1400"/>
              <a:buNone/>
            </a:pPr>
            <a:r>
              <a:rPr lang="en-US" sz="1200"/>
              <a:t>Change</a:t>
            </a:r>
            <a:endParaRPr/>
          </a:p>
          <a:p>
            <a:pPr marL="0" lvl="0" indent="0" algn="l" rtl="0">
              <a:lnSpc>
                <a:spcPct val="100000"/>
              </a:lnSpc>
              <a:spcBef>
                <a:spcPts val="0"/>
              </a:spcBef>
              <a:spcAft>
                <a:spcPts val="0"/>
              </a:spcAft>
              <a:buSzPts val="1400"/>
              <a:buNone/>
            </a:pPr>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Keep observations </a:t>
            </a:r>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a:t>Add graphical </a:t>
            </a:r>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classification is the task of predicting a discrete class label. Regression is the task of predicting a continuous quantity.</a:t>
            </a:r>
            <a:endParaRPr/>
          </a:p>
          <a:p>
            <a:pPr marL="457200" lvl="0" indent="-139700" algn="l" rtl="0">
              <a:lnSpc>
                <a:spcPct val="100000"/>
              </a:lnSpc>
              <a:spcBef>
                <a:spcPts val="0"/>
              </a:spcBef>
              <a:spcAft>
                <a:spcPts val="0"/>
              </a:spcAft>
              <a:buSzPts val="1400"/>
              <a:buFont typeface="Arial"/>
              <a:buNone/>
            </a:pPr>
            <a:endParaRPr sz="1200" b="0" i="0" u="none" strike="noStrike" cap="none">
              <a:solidFill>
                <a:schemeClr val="dk1"/>
              </a:solidFill>
              <a:latin typeface="Calibri"/>
              <a:ea typeface="Calibri"/>
              <a:cs typeface="Calibri"/>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classification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The Classification algorithm is </a:t>
            </a:r>
            <a:r>
              <a:rPr lang="en-US" sz="1200" b="1" i="0" u="none" strike="noStrike" cap="none">
                <a:solidFill>
                  <a:schemeClr val="dk1"/>
                </a:solidFill>
                <a:latin typeface="Calibri"/>
                <a:ea typeface="Calibri"/>
                <a:cs typeface="Calibri"/>
                <a:sym typeface="Calibri"/>
              </a:rPr>
              <a:t>a Supervised Learning technique that is used to identify the category of new observations on the basis of training data</a:t>
            </a:r>
            <a:r>
              <a:rPr lang="en-US" sz="1200" b="0" i="0" u="none" strike="noStrike" cap="none">
                <a:solidFill>
                  <a:schemeClr val="dk1"/>
                </a:solidFill>
                <a:latin typeface="Calibri"/>
                <a:ea typeface="Calibri"/>
                <a:cs typeface="Calibri"/>
                <a:sym typeface="Calibri"/>
              </a:rPr>
              <a:t>. In Classification, a program learns from the given dataset or observations and then classifies new observation into several classes or groups.</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What is regression techniques in machine learning?</a:t>
            </a:r>
            <a:endParaRPr/>
          </a:p>
          <a:p>
            <a:pPr marL="457200" lvl="0" indent="-228600" algn="l" rtl="0">
              <a:lnSpc>
                <a:spcPct val="100000"/>
              </a:lnSpc>
              <a:spcBef>
                <a:spcPts val="0"/>
              </a:spcBef>
              <a:spcAft>
                <a:spcPts val="0"/>
              </a:spcAft>
              <a:buSzPts val="1400"/>
              <a:buFont typeface="Arial"/>
              <a:buChar char="•"/>
            </a:pPr>
            <a:r>
              <a:rPr lang="en-US" sz="1200" b="0" i="0" u="none" strike="noStrike" cap="none">
                <a:solidFill>
                  <a:schemeClr val="dk1"/>
                </a:solidFill>
                <a:latin typeface="Calibri"/>
                <a:ea typeface="Calibri"/>
                <a:cs typeface="Calibri"/>
                <a:sym typeface="Calibri"/>
              </a:rPr>
              <a:t>Regression is </a:t>
            </a:r>
            <a:r>
              <a:rPr lang="en-US" sz="1200" b="1" i="0" u="none" strike="noStrike" cap="none">
                <a:solidFill>
                  <a:schemeClr val="dk1"/>
                </a:solidFill>
                <a:latin typeface="Calibri"/>
                <a:ea typeface="Calibri"/>
                <a:cs typeface="Calibri"/>
                <a:sym typeface="Calibri"/>
              </a:rPr>
              <a:t>a technique for investigating the relationship between independent variables or features and a dependent variable or outcome</a:t>
            </a:r>
            <a:r>
              <a:rPr lang="en-US" sz="1200" b="0" i="0" u="none" strike="noStrike" cap="none">
                <a:solidFill>
                  <a:schemeClr val="dk1"/>
                </a:solidFill>
                <a:latin typeface="Calibri"/>
                <a:ea typeface="Calibri"/>
                <a:cs typeface="Calibri"/>
                <a:sym typeface="Calibri"/>
              </a:rPr>
              <a:t>. It's used as a method for predictive modeling in machine learning, in which an algorithm is used to predict continuous outcomes.</a:t>
            </a:r>
            <a:endParaRPr/>
          </a:p>
          <a:p>
            <a:pPr marL="457200" lvl="0" indent="-139700" algn="l" rtl="0">
              <a:lnSpc>
                <a:spcPct val="100000"/>
              </a:lnSpc>
              <a:spcBef>
                <a:spcPts val="0"/>
              </a:spcBef>
              <a:spcAft>
                <a:spcPts val="0"/>
              </a:spcAft>
              <a:buSzPts val="1400"/>
              <a:buFont typeface="Arial"/>
              <a:buNone/>
            </a:pPr>
            <a:endParaRPr b="0"/>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Why Random Forest Regression is good?</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A Random Forest Regression model is </a:t>
            </a:r>
            <a:r>
              <a:rPr lang="en-US" sz="1200" b="1" i="0" u="none" strike="noStrike" cap="none">
                <a:solidFill>
                  <a:schemeClr val="dk1"/>
                </a:solidFill>
                <a:latin typeface="Calibri"/>
                <a:ea typeface="Calibri"/>
                <a:cs typeface="Calibri"/>
                <a:sym typeface="Calibri"/>
              </a:rPr>
              <a:t>powerful and accurate</a:t>
            </a:r>
            <a:r>
              <a:rPr lang="en-US" sz="1200" b="0" i="0" u="none" strike="noStrike" cap="none">
                <a:solidFill>
                  <a:schemeClr val="dk1"/>
                </a:solidFill>
                <a:latin typeface="Calibri"/>
                <a:ea typeface="Calibri"/>
                <a:cs typeface="Calibri"/>
                <a:sym typeface="Calibri"/>
              </a:rPr>
              <a:t>. It usually performs great on many problems, including features with non-linear relationships</a:t>
            </a:r>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How is XGBoost different from random forest?</a:t>
            </a:r>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a:solidFill>
                  <a:schemeClr val="dk1"/>
                </a:solidFill>
                <a:latin typeface="Calibri"/>
                <a:ea typeface="Calibri"/>
                <a:cs typeface="Calibri"/>
                <a:sym typeface="Calibri"/>
              </a:rPr>
              <a:t>One of the most important differences between XG Boost and Random forest is that the </a:t>
            </a:r>
            <a:r>
              <a:rPr lang="en-US" sz="1200" b="1" i="0" u="none" strike="noStrike" cap="none">
                <a:solidFill>
                  <a:schemeClr val="dk1"/>
                </a:solidFill>
                <a:latin typeface="Calibri"/>
                <a:ea typeface="Calibri"/>
                <a:cs typeface="Calibri"/>
                <a:sym typeface="Calibri"/>
              </a:rPr>
              <a:t>XGBoost always gives more importance to functional space when reducing the cost of a model while Random Forest tries to give more preferences to hyperparameters to optimize the model</a:t>
            </a:r>
            <a:r>
              <a:rPr lang="en-US" sz="1200" b="0" i="0" u="none" strike="noStrike" cap="none">
                <a:solidFill>
                  <a:schemeClr val="dk1"/>
                </a:solidFill>
                <a:latin typeface="Calibri"/>
                <a:ea typeface="Calibri"/>
                <a:cs typeface="Calibri"/>
                <a:sym typeface="Calibri"/>
              </a:rPr>
              <a:t>..</a:t>
            </a:r>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a:solidFill>
                  <a:schemeClr val="dk1"/>
                </a:solidFill>
                <a:latin typeface="Calibri"/>
                <a:ea typeface="Calibri"/>
                <a:cs typeface="Calibri"/>
                <a:sym typeface="Calibri"/>
              </a:rPr>
              <a:t>n_estimators</a:t>
            </a:r>
            <a:r>
              <a:rPr lang="en-US" sz="1200" b="0" i="0" u="none" strike="noStrike" cap="none">
                <a:solidFill>
                  <a:schemeClr val="dk1"/>
                </a:solidFill>
                <a:latin typeface="Calibri"/>
                <a:ea typeface="Calibri"/>
                <a:cs typeface="Calibri"/>
                <a:sym typeface="Calibri"/>
              </a:rPr>
              <a:t> — the number of decision trees you will be running in the model</a:t>
            </a:r>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Change </a:t>
            </a:r>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a:p>
            <a:pPr marL="0" lvl="0" indent="0" algn="l" rtl="0">
              <a:lnSpc>
                <a:spcPct val="100000"/>
              </a:lnSpc>
              <a:spcBef>
                <a:spcPts val="0"/>
              </a:spcBef>
              <a:spcAft>
                <a:spcPts val="0"/>
              </a:spcAft>
              <a:buClr>
                <a:schemeClr val="dk1"/>
              </a:buClr>
              <a:buSzPts val="1100"/>
              <a:buFont typeface="Calibri"/>
              <a:buNone/>
            </a:pPr>
            <a:endParaRPr sz="1100"/>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Calibri"/>
              <a:ea typeface="Calibri"/>
              <a:cs typeface="Calibri"/>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a:solidFill>
                <a:schemeClr val="lt1"/>
              </a:solidFill>
              <a:latin typeface="Calibri"/>
              <a:ea typeface="Calibri"/>
              <a:cs typeface="Calibri"/>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linkedin.com/in/sharat-chandra"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a-ashwini-45a9221b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3" name="Picture 2">
            <a:extLst>
              <a:ext uri="{FF2B5EF4-FFF2-40B4-BE49-F238E27FC236}">
                <a16:creationId xmlns:a16="http://schemas.microsoft.com/office/drawing/2014/main" id="{DC5D446F-624A-42F3-8614-67627BF2EA39}"/>
              </a:ext>
            </a:extLst>
          </p:cNvPr>
          <p:cNvPicPr>
            <a:picLocks noChangeAspect="1"/>
          </p:cNvPicPr>
          <p:nvPr/>
        </p:nvPicPr>
        <p:blipFill>
          <a:blip r:embed="rId3"/>
          <a:srcRect/>
          <a:stretch/>
        </p:blipFill>
        <p:spPr>
          <a:xfrm>
            <a:off x="1825658" y="1451728"/>
            <a:ext cx="8540684" cy="4440267"/>
          </a:xfrm>
          <a:prstGeom prst="rect">
            <a:avLst/>
          </a:prstGeom>
          <a:effectLst>
            <a:softEdge rad="25400"/>
          </a:effectLst>
        </p:spPr>
      </p:pic>
      <p:sp>
        <p:nvSpPr>
          <p:cNvPr id="97" name="Google Shape;97;p2"/>
          <p:cNvSpPr txBox="1">
            <a:spLocks noGrp="1"/>
          </p:cNvSpPr>
          <p:nvPr>
            <p:ph type="title"/>
          </p:nvPr>
        </p:nvSpPr>
        <p:spPr>
          <a:xfrm>
            <a:off x="2485534" y="2607282"/>
            <a:ext cx="3902697" cy="1643436"/>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Optimizing the cement manufacturing process</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99" name="Google Shape;99;p2"/>
          <p:cNvPicPr preferRelativeResize="0"/>
          <p:nvPr/>
        </p:nvPicPr>
        <p:blipFill rotWithShape="1">
          <a:blip r:embed="rId4">
            <a:alphaModFix/>
          </a:blip>
          <a:srcRect/>
          <a:stretch/>
        </p:blipFill>
        <p:spPr>
          <a:xfrm>
            <a:off x="9915533" y="6151968"/>
            <a:ext cx="2276467" cy="7060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205729"/>
            <a:ext cx="10591800" cy="136643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Collection and Understanding</a:t>
            </a:r>
            <a:endParaRPr sz="2800" b="1" dirty="0">
              <a:latin typeface="Poppins" panose="00000500000000000000" pitchFamily="2" charset="0"/>
              <a:ea typeface="Times New Roman"/>
              <a:cs typeface="Poppins" panose="00000500000000000000" pitchFamily="2" charset="0"/>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None/>
            </a:pPr>
            <a:endParaRPr sz="3200" b="1" dirty="0">
              <a:latin typeface="Times New Roman"/>
              <a:ea typeface="Times New Roman"/>
              <a:cs typeface="Times New Roman"/>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7" name="TextBox 6">
            <a:extLst>
              <a:ext uri="{FF2B5EF4-FFF2-40B4-BE49-F238E27FC236}">
                <a16:creationId xmlns:a16="http://schemas.microsoft.com/office/drawing/2014/main" id="{03A45D55-6049-460E-ABF7-A05599C5264F}"/>
              </a:ext>
            </a:extLst>
          </p:cNvPr>
          <p:cNvSpPr txBox="1"/>
          <p:nvPr/>
        </p:nvSpPr>
        <p:spPr>
          <a:xfrm>
            <a:off x="313129" y="1344769"/>
            <a:ext cx="7585730" cy="4708981"/>
          </a:xfrm>
          <a:prstGeom prst="rect">
            <a:avLst/>
          </a:prstGeom>
          <a:noFill/>
        </p:spPr>
        <p:txBody>
          <a:bodyPr wrap="square">
            <a:spAutoFit/>
          </a:bodyPr>
          <a:lstStyle/>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The data which we've collected is directly from the client. This dataset is related to </a:t>
            </a:r>
            <a:r>
              <a:rPr lang="en-IN" sz="2000" b="0" i="0" dirty="0">
                <a:solidFill>
                  <a:schemeClr val="tx1"/>
                </a:solidFill>
                <a:effectLst/>
                <a:latin typeface="Calibri" panose="020F0502020204030204" pitchFamily="34" charset="0"/>
                <a:cs typeface="Calibri" panose="020F0502020204030204" pitchFamily="34" charset="0"/>
              </a:rPr>
              <a:t>TMT steel industry.</a:t>
            </a:r>
            <a:r>
              <a:rPr lang="en-US" sz="2000" dirty="0">
                <a:solidFill>
                  <a:schemeClr val="tx1"/>
                </a:solidFill>
                <a:latin typeface="Calibri" panose="020F0502020204030204" pitchFamily="34" charset="0"/>
                <a:cs typeface="Calibri" panose="020F0502020204030204" pitchFamily="34" charset="0"/>
              </a:rPr>
              <a:t> which is dealing with </a:t>
            </a:r>
            <a:r>
              <a:rPr lang="en-US" sz="2000" b="0" i="0" dirty="0">
                <a:solidFill>
                  <a:schemeClr val="tx1"/>
                </a:solidFill>
                <a:effectLst/>
                <a:latin typeface="Calibri" panose="020F0502020204030204" pitchFamily="34" charset="0"/>
                <a:cs typeface="Calibri" panose="020F0502020204030204" pitchFamily="34" charset="0"/>
              </a:rPr>
              <a:t>the production and distribution of steel products, navigates the market with a diverse range of diameters, grades, and lengths. </a:t>
            </a:r>
          </a:p>
          <a:p>
            <a:pPr marL="571500" indent="-457200">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We've got the data in CSV format, consisting of 12 columns with 33045 rows. The columns are related to </a:t>
            </a:r>
            <a:r>
              <a:rPr lang="en-US" sz="2000" b="0" i="0" dirty="0">
                <a:solidFill>
                  <a:schemeClr val="tx1"/>
                </a:solidFill>
                <a:effectLst/>
                <a:latin typeface="Calibri" panose="020F0502020204030204" pitchFamily="34" charset="0"/>
                <a:cs typeface="Calibri" panose="020F0502020204030204" pitchFamily="34" charset="0"/>
              </a:rPr>
              <a:t>various aspects of the TMT steel production and distribution process, such as product specifications, quantities, rates, and values, which are crucial for analysis and decision-making.</a:t>
            </a:r>
          </a:p>
          <a:p>
            <a:pPr marL="571500" indent="-457200">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571500" indent="-457200">
              <a:buAutoNum type="arabicPeriod"/>
            </a:pPr>
            <a:r>
              <a:rPr lang="en-US" sz="2000" dirty="0">
                <a:solidFill>
                  <a:schemeClr val="tx1"/>
                </a:solidFill>
                <a:latin typeface="Calibri" panose="020F0502020204030204" pitchFamily="34" charset="0"/>
                <a:cs typeface="Calibri" panose="020F0502020204030204" pitchFamily="34" charset="0"/>
              </a:rPr>
              <a:t>The data will be applied for forecasting objectives, involving the training and validation of a predictive model through the utilization of machine learning techniques. This approach aims to facilitate accurate predictions and well-informed decisions.</a:t>
            </a:r>
          </a:p>
        </p:txBody>
      </p:sp>
      <p:pic>
        <p:nvPicPr>
          <p:cNvPr id="4" name="Picture 3">
            <a:extLst>
              <a:ext uri="{FF2B5EF4-FFF2-40B4-BE49-F238E27FC236}">
                <a16:creationId xmlns:a16="http://schemas.microsoft.com/office/drawing/2014/main" id="{E2120795-FFAD-4C35-99DF-482E427CE429}"/>
              </a:ext>
            </a:extLst>
          </p:cNvPr>
          <p:cNvPicPr>
            <a:picLocks noChangeAspect="1"/>
          </p:cNvPicPr>
          <p:nvPr/>
        </p:nvPicPr>
        <p:blipFill>
          <a:blip r:embed="rId4"/>
          <a:stretch>
            <a:fillRect/>
          </a:stretch>
        </p:blipFill>
        <p:spPr>
          <a:xfrm>
            <a:off x="8606978" y="2132994"/>
            <a:ext cx="2592012" cy="25920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361357" y="205519"/>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Dictionary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4" name="Picture 3">
            <a:extLst>
              <a:ext uri="{FF2B5EF4-FFF2-40B4-BE49-F238E27FC236}">
                <a16:creationId xmlns:a16="http://schemas.microsoft.com/office/drawing/2014/main" id="{FF10C92B-E1FA-4951-BFEE-B1A036B91EB8}"/>
              </a:ext>
            </a:extLst>
          </p:cNvPr>
          <p:cNvPicPr>
            <a:picLocks noChangeAspect="1"/>
          </p:cNvPicPr>
          <p:nvPr/>
        </p:nvPicPr>
        <p:blipFill>
          <a:blip r:embed="rId4"/>
          <a:stretch>
            <a:fillRect/>
          </a:stretch>
        </p:blipFill>
        <p:spPr>
          <a:xfrm>
            <a:off x="1893206" y="1706730"/>
            <a:ext cx="8405588" cy="35911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System</a:t>
            </a:r>
            <a:r>
              <a:rPr lang="en-US" sz="3200" b="1" dirty="0">
                <a:latin typeface="Times New Roman"/>
                <a:ea typeface="Times New Roman"/>
                <a:cs typeface="Times New Roman"/>
                <a:sym typeface="Times New Roman"/>
              </a:rPr>
              <a:t> </a:t>
            </a:r>
            <a:r>
              <a:rPr lang="en-US" sz="2800" b="1" dirty="0">
                <a:latin typeface="Poppins" panose="00000500000000000000" pitchFamily="2" charset="0"/>
                <a:cs typeface="Poppins" panose="00000500000000000000" pitchFamily="2" charset="0"/>
                <a:sym typeface="Times New Roman"/>
              </a:rPr>
              <a:t>Requirements</a:t>
            </a:r>
            <a:endParaRPr sz="2800" b="1" dirty="0">
              <a:latin typeface="Poppins" panose="00000500000000000000" pitchFamily="2" charset="0"/>
              <a:cs typeface="Poppins" panose="00000500000000000000" pitchFamily="2" charset="0"/>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 name="TextBox 2">
            <a:extLst>
              <a:ext uri="{FF2B5EF4-FFF2-40B4-BE49-F238E27FC236}">
                <a16:creationId xmlns:a16="http://schemas.microsoft.com/office/drawing/2014/main" id="{D784D5CD-D986-4E35-8A73-7D917417C595}"/>
              </a:ext>
            </a:extLst>
          </p:cNvPr>
          <p:cNvSpPr txBox="1"/>
          <p:nvPr/>
        </p:nvSpPr>
        <p:spPr>
          <a:xfrm>
            <a:off x="725865" y="1095213"/>
            <a:ext cx="4675294"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Calibri" panose="020F0502020204030204" pitchFamily="34" charset="0"/>
                <a:cs typeface="Calibri" panose="020F0502020204030204" pitchFamily="34" charset="0"/>
              </a:rPr>
              <a:t>General prerequisites</a:t>
            </a:r>
          </a:p>
          <a:p>
            <a:endParaRPr lang="en-US" sz="2000" b="1"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Numerical &amp; Categorical data.</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Installing required libraries in the system.</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For the fastest performance run it on GPU</a:t>
            </a:r>
          </a:p>
          <a:p>
            <a:endParaRPr lang="en-US" sz="2000" dirty="0">
              <a:latin typeface="Times New Roman"/>
            </a:endParaRPr>
          </a:p>
        </p:txBody>
      </p:sp>
      <p:sp>
        <p:nvSpPr>
          <p:cNvPr id="5" name="TextBox 3">
            <a:extLst>
              <a:ext uri="{FF2B5EF4-FFF2-40B4-BE49-F238E27FC236}">
                <a16:creationId xmlns:a16="http://schemas.microsoft.com/office/drawing/2014/main" id="{52F3A602-0B1F-4856-B50F-5EB38122994A}"/>
              </a:ext>
            </a:extLst>
          </p:cNvPr>
          <p:cNvSpPr txBox="1"/>
          <p:nvPr/>
        </p:nvSpPr>
        <p:spPr>
          <a:xfrm>
            <a:off x="725865" y="3652434"/>
            <a:ext cx="4920685"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Calibri" panose="020F0502020204030204" pitchFamily="34" charset="0"/>
                <a:cs typeface="Calibri" panose="020F0502020204030204" pitchFamily="34" charset="0"/>
              </a:rPr>
              <a:t>System Requirements </a:t>
            </a:r>
          </a:p>
          <a:p>
            <a:endParaRPr lang="en-US" sz="2000" dirty="0">
              <a:latin typeface="Times New Roman"/>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Memory:  8GB</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Graphics Card: NVIDIA GeForce 940MX / AMD Radeon RX 480</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CPU: Intel Core i5</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OS: Windows 8.1</a:t>
            </a:r>
          </a:p>
          <a:p>
            <a:endParaRPr lang="en-US" sz="2000" dirty="0">
              <a:latin typeface="Times New Roman"/>
            </a:endParaRPr>
          </a:p>
        </p:txBody>
      </p:sp>
      <p:pic>
        <p:nvPicPr>
          <p:cNvPr id="3" name="Picture 2">
            <a:extLst>
              <a:ext uri="{FF2B5EF4-FFF2-40B4-BE49-F238E27FC236}">
                <a16:creationId xmlns:a16="http://schemas.microsoft.com/office/drawing/2014/main" id="{C5166286-A836-4F95-B82D-5FFE9EF88EB2}"/>
              </a:ext>
            </a:extLst>
          </p:cNvPr>
          <p:cNvPicPr>
            <a:picLocks noChangeAspect="1"/>
          </p:cNvPicPr>
          <p:nvPr/>
        </p:nvPicPr>
        <p:blipFill>
          <a:blip r:embed="rId4"/>
          <a:stretch>
            <a:fillRect/>
          </a:stretch>
        </p:blipFill>
        <p:spPr>
          <a:xfrm>
            <a:off x="8107428" y="2372485"/>
            <a:ext cx="2947046" cy="29470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75411"/>
            <a:ext cx="9247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Exploratory Data Analysis [EDA]</a:t>
            </a:r>
            <a:endParaRPr sz="2800" dirty="0">
              <a:latin typeface="Poppins" panose="00000500000000000000" pitchFamily="2" charset="0"/>
              <a:ea typeface="Times New Roman"/>
              <a:cs typeface="Poppins" panose="00000500000000000000" pitchFamily="2"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11" name="TextBox 10">
            <a:extLst>
              <a:ext uri="{FF2B5EF4-FFF2-40B4-BE49-F238E27FC236}">
                <a16:creationId xmlns:a16="http://schemas.microsoft.com/office/drawing/2014/main" id="{3C3048DE-B016-4043-9E0D-3B7F0F24D79F}"/>
              </a:ext>
            </a:extLst>
          </p:cNvPr>
          <p:cNvSpPr txBox="1"/>
          <p:nvPr/>
        </p:nvSpPr>
        <p:spPr>
          <a:xfrm>
            <a:off x="530257" y="1275695"/>
            <a:ext cx="6113282" cy="5016758"/>
          </a:xfrm>
          <a:prstGeom prst="rect">
            <a:avLst/>
          </a:prstGeom>
          <a:noFill/>
        </p:spPr>
        <p:txBody>
          <a:bodyPr wrap="square">
            <a:spAutoFit/>
          </a:bodyPr>
          <a:lstStyle/>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Exploratory Data Analysis (EDA) is a foundational technique for understanding data sets. By unveiling patterns and relationships, EDA sets the stage for further analysis. It encompasses visualization, stats, and data cleaning to transform raw data into insights. EDA is iterative, refining understanding as it progresses.</a:t>
            </a:r>
          </a:p>
          <a:p>
            <a:pPr marL="457200" indent="-457200">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EDA employs visualization tools like histograms and scatter plots to reveal data distributions and outliers. Statistical analysis offers quantitative insights into central tendencies and variabilities. Data cleaning ensures accuracy by addressing inconsistencies and anomalies. As patterns emerge, EDA refines data exploration and guides subsequent analysis.</a:t>
            </a:r>
          </a:p>
        </p:txBody>
      </p:sp>
      <p:pic>
        <p:nvPicPr>
          <p:cNvPr id="4" name="Picture 3">
            <a:extLst>
              <a:ext uri="{FF2B5EF4-FFF2-40B4-BE49-F238E27FC236}">
                <a16:creationId xmlns:a16="http://schemas.microsoft.com/office/drawing/2014/main" id="{15EE2FEA-A427-4493-96DB-281D550CB4D0}"/>
              </a:ext>
            </a:extLst>
          </p:cNvPr>
          <p:cNvPicPr>
            <a:picLocks noChangeAspect="1"/>
          </p:cNvPicPr>
          <p:nvPr/>
        </p:nvPicPr>
        <p:blipFill>
          <a:blip r:embed="rId4"/>
          <a:stretch>
            <a:fillRect/>
          </a:stretch>
        </p:blipFill>
        <p:spPr>
          <a:xfrm>
            <a:off x="8096503" y="1982005"/>
            <a:ext cx="2968895" cy="2968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2CACE-B2CB-4125-96DF-04507894B6FF}"/>
              </a:ext>
            </a:extLst>
          </p:cNvPr>
          <p:cNvSpPr txBox="1"/>
          <p:nvPr/>
        </p:nvSpPr>
        <p:spPr>
          <a:xfrm>
            <a:off x="405352" y="1137606"/>
            <a:ext cx="10803118"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rPr>
              <a:t>During the EDA phase, we will engage in several processes. We will systematically address all four key business moments, accompanied by graphical illustrations.</a:t>
            </a:r>
          </a:p>
        </p:txBody>
      </p:sp>
      <p:pic>
        <p:nvPicPr>
          <p:cNvPr id="6" name="Picture 5">
            <a:extLst>
              <a:ext uri="{FF2B5EF4-FFF2-40B4-BE49-F238E27FC236}">
                <a16:creationId xmlns:a16="http://schemas.microsoft.com/office/drawing/2014/main" id="{52B4D370-74DB-4350-865C-38501B798816}"/>
              </a:ext>
            </a:extLst>
          </p:cNvPr>
          <p:cNvPicPr>
            <a:picLocks noChangeAspect="1"/>
          </p:cNvPicPr>
          <p:nvPr/>
        </p:nvPicPr>
        <p:blipFill rotWithShape="1">
          <a:blip r:embed="rId2"/>
          <a:srcRect t="23643" b="4500"/>
          <a:stretch/>
        </p:blipFill>
        <p:spPr>
          <a:xfrm>
            <a:off x="405351" y="1913641"/>
            <a:ext cx="5769205" cy="2300140"/>
          </a:xfrm>
          <a:prstGeom prst="rect">
            <a:avLst/>
          </a:prstGeom>
        </p:spPr>
      </p:pic>
      <p:pic>
        <p:nvPicPr>
          <p:cNvPr id="8" name="Picture 7">
            <a:extLst>
              <a:ext uri="{FF2B5EF4-FFF2-40B4-BE49-F238E27FC236}">
                <a16:creationId xmlns:a16="http://schemas.microsoft.com/office/drawing/2014/main" id="{CC894BD1-CED5-4922-AC8C-E8E93AD82E04}"/>
              </a:ext>
            </a:extLst>
          </p:cNvPr>
          <p:cNvPicPr>
            <a:picLocks noChangeAspect="1"/>
          </p:cNvPicPr>
          <p:nvPr/>
        </p:nvPicPr>
        <p:blipFill rotWithShape="1">
          <a:blip r:embed="rId3"/>
          <a:srcRect t="11569" b="4938"/>
          <a:stretch/>
        </p:blipFill>
        <p:spPr>
          <a:xfrm>
            <a:off x="4352038" y="4421170"/>
            <a:ext cx="3864991" cy="1753387"/>
          </a:xfrm>
          <a:prstGeom prst="rect">
            <a:avLst/>
          </a:prstGeom>
        </p:spPr>
      </p:pic>
      <p:pic>
        <p:nvPicPr>
          <p:cNvPr id="11" name="Google Shape;252;g117b53b5ae0_10_104">
            <a:extLst>
              <a:ext uri="{FF2B5EF4-FFF2-40B4-BE49-F238E27FC236}">
                <a16:creationId xmlns:a16="http://schemas.microsoft.com/office/drawing/2014/main" id="{53F17608-6898-4724-9E34-CB09A1144650}"/>
              </a:ext>
            </a:extLst>
          </p:cNvPr>
          <p:cNvPicPr preferRelativeResize="0"/>
          <p:nvPr/>
        </p:nvPicPr>
        <p:blipFill rotWithShape="1">
          <a:blip r:embed="rId4">
            <a:alphaModFix/>
          </a:blip>
          <a:srcRect/>
          <a:stretch/>
        </p:blipFill>
        <p:spPr>
          <a:xfrm>
            <a:off x="9580951" y="5971862"/>
            <a:ext cx="2592012" cy="805375"/>
          </a:xfrm>
          <a:prstGeom prst="rect">
            <a:avLst/>
          </a:prstGeom>
          <a:noFill/>
          <a:ln>
            <a:noFill/>
          </a:ln>
        </p:spPr>
      </p:pic>
      <p:sp>
        <p:nvSpPr>
          <p:cNvPr id="13" name="TextBox 12">
            <a:extLst>
              <a:ext uri="{FF2B5EF4-FFF2-40B4-BE49-F238E27FC236}">
                <a16:creationId xmlns:a16="http://schemas.microsoft.com/office/drawing/2014/main" id="{C37BB1F5-0C72-4EEC-A3CC-65EA8CE38573}"/>
              </a:ext>
            </a:extLst>
          </p:cNvPr>
          <p:cNvSpPr txBox="1"/>
          <p:nvPr/>
        </p:nvSpPr>
        <p:spPr>
          <a:xfrm>
            <a:off x="405352" y="215007"/>
            <a:ext cx="6094428" cy="523220"/>
          </a:xfrm>
          <a:prstGeom prst="rect">
            <a:avLst/>
          </a:prstGeom>
          <a:noFill/>
        </p:spPr>
        <p:txBody>
          <a:bodyPr wrap="square">
            <a:spAutoFit/>
          </a:bodyPr>
          <a:lstStyle/>
          <a:p>
            <a:r>
              <a:rPr lang="en-US" sz="2800" b="1" dirty="0">
                <a:latin typeface="Poppins" panose="00000500000000000000" pitchFamily="2" charset="0"/>
                <a:ea typeface="Times New Roman"/>
                <a:cs typeface="Poppins" panose="00000500000000000000" pitchFamily="2" charset="0"/>
                <a:sym typeface="Times New Roman"/>
              </a:rPr>
              <a:t>Exploratory Data Analysis [EDA]</a:t>
            </a:r>
            <a:endParaRPr lang="en-IN" sz="2800" dirty="0"/>
          </a:p>
        </p:txBody>
      </p:sp>
      <p:pic>
        <p:nvPicPr>
          <p:cNvPr id="3" name="Picture 2">
            <a:extLst>
              <a:ext uri="{FF2B5EF4-FFF2-40B4-BE49-F238E27FC236}">
                <a16:creationId xmlns:a16="http://schemas.microsoft.com/office/drawing/2014/main" id="{33696586-5784-4219-ACDE-539D3A3B7C49}"/>
              </a:ext>
            </a:extLst>
          </p:cNvPr>
          <p:cNvPicPr>
            <a:picLocks noChangeAspect="1"/>
          </p:cNvPicPr>
          <p:nvPr/>
        </p:nvPicPr>
        <p:blipFill rotWithShape="1">
          <a:blip r:embed="rId5"/>
          <a:srcRect t="11847" b="4529"/>
          <a:stretch/>
        </p:blipFill>
        <p:spPr>
          <a:xfrm>
            <a:off x="6284534" y="1845492"/>
            <a:ext cx="5769206" cy="2368289"/>
          </a:xfrm>
          <a:prstGeom prst="rect">
            <a:avLst/>
          </a:prstGeom>
        </p:spPr>
      </p:pic>
    </p:spTree>
    <p:extLst>
      <p:ext uri="{BB962C8B-B14F-4D97-AF65-F5344CB8AC3E}">
        <p14:creationId xmlns:p14="http://schemas.microsoft.com/office/powerpoint/2010/main" val="215129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Preprocessing</a:t>
            </a:r>
            <a:endParaRPr sz="2800" dirty="0">
              <a:latin typeface="Poppins" panose="00000500000000000000" pitchFamily="2" charset="0"/>
              <a:cs typeface="Poppins" panose="00000500000000000000" pitchFamily="2" charset="0"/>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id="{B4B147E4-D1E7-40FD-A377-984F17FB9293}"/>
              </a:ext>
            </a:extLst>
          </p:cNvPr>
          <p:cNvSpPr txBox="1"/>
          <p:nvPr/>
        </p:nvSpPr>
        <p:spPr>
          <a:xfrm>
            <a:off x="367645" y="1293904"/>
            <a:ext cx="8606673" cy="4093428"/>
          </a:xfrm>
          <a:prstGeom prst="rect">
            <a:avLst/>
          </a:prstGeom>
          <a:noFill/>
        </p:spPr>
        <p:txBody>
          <a:bodyPr wrap="square">
            <a:spAutoFit/>
          </a:bodyPr>
          <a:lstStyle/>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In the presence of missing values, the strategy entails applying pertinent techniques to handle them. Numerical values are addressed through Mean and Median Simple Imputer, while categorical data is treated using the Mode Imputer. Alongside, any duplicated entries are excluded from the dataset during the preprocessing phase.</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In our dataset, we found 0 duplicates.</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Missing values were found in our dataset.</a:t>
            </a:r>
          </a:p>
          <a:p>
            <a:pPr marL="457200" indent="-457200">
              <a:buFont typeface="+mj-lt"/>
              <a:buAutoNum type="arabicPeriod"/>
            </a:pPr>
            <a:endParaRPr lang="en-US" sz="2000" dirty="0">
              <a:solidFill>
                <a:schemeClr val="tx1"/>
              </a:solidFill>
              <a:latin typeface="Calibri" panose="020F0502020204030204" pitchFamily="34" charset="0"/>
              <a:cs typeface="Calibri" panose="020F0502020204030204" pitchFamily="34" charset="0"/>
            </a:endParaRPr>
          </a:p>
          <a:p>
            <a:pPr marL="457200" indent="-457200">
              <a:buAutoNum type="arabicPeriod"/>
            </a:pPr>
            <a:r>
              <a:rPr lang="en-US" sz="2000" dirty="0">
                <a:solidFill>
                  <a:schemeClr val="tx1"/>
                </a:solidFill>
                <a:latin typeface="Calibri" panose="020F0502020204030204" pitchFamily="34" charset="0"/>
                <a:cs typeface="Calibri" panose="020F0502020204030204" pitchFamily="34" charset="0"/>
              </a:rPr>
              <a:t>Next, the dataset undergoes outlier treatment when outliers are identified. The application of Winsorization with diverse capping methods further contributes to addressing these anomalies.</a:t>
            </a:r>
          </a:p>
        </p:txBody>
      </p:sp>
      <p:pic>
        <p:nvPicPr>
          <p:cNvPr id="4" name="Picture 3">
            <a:extLst>
              <a:ext uri="{FF2B5EF4-FFF2-40B4-BE49-F238E27FC236}">
                <a16:creationId xmlns:a16="http://schemas.microsoft.com/office/drawing/2014/main" id="{4746A190-A999-4D5F-9FA6-DE946831988A}"/>
              </a:ext>
            </a:extLst>
          </p:cNvPr>
          <p:cNvPicPr>
            <a:picLocks noChangeAspect="1"/>
          </p:cNvPicPr>
          <p:nvPr/>
        </p:nvPicPr>
        <p:blipFill>
          <a:blip r:embed="rId4"/>
          <a:stretch>
            <a:fillRect/>
          </a:stretch>
        </p:blipFill>
        <p:spPr>
          <a:xfrm>
            <a:off x="9580951" y="2476722"/>
            <a:ext cx="1904555" cy="19045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205543"/>
            <a:ext cx="10515600" cy="480041"/>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sz="2800" b="1" dirty="0">
                <a:latin typeface="Poppins" panose="00000500000000000000" pitchFamily="2" charset="0"/>
                <a:cs typeface="Poppins" panose="00000500000000000000" pitchFamily="2" charset="0"/>
              </a:rPr>
              <a:t>Result of Data Preprocessing</a:t>
            </a:r>
            <a:endParaRPr sz="2800" b="1" dirty="0">
              <a:latin typeface="Poppins" panose="00000500000000000000" pitchFamily="2" charset="0"/>
              <a:cs typeface="Poppins" panose="00000500000000000000" pitchFamily="2" charset="0"/>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8" name="Picture 7">
            <a:extLst>
              <a:ext uri="{FF2B5EF4-FFF2-40B4-BE49-F238E27FC236}">
                <a16:creationId xmlns:a16="http://schemas.microsoft.com/office/drawing/2014/main" id="{218AF6F2-6FF6-4E76-91A9-9D8E98D63D07}"/>
              </a:ext>
            </a:extLst>
          </p:cNvPr>
          <p:cNvPicPr>
            <a:picLocks noChangeAspect="1"/>
          </p:cNvPicPr>
          <p:nvPr/>
        </p:nvPicPr>
        <p:blipFill rotWithShape="1">
          <a:blip r:embed="rId3"/>
          <a:srcRect t="11717" b="4667"/>
          <a:stretch/>
        </p:blipFill>
        <p:spPr>
          <a:xfrm>
            <a:off x="651189" y="2007909"/>
            <a:ext cx="4703236" cy="4053526"/>
          </a:xfrm>
          <a:prstGeom prst="rect">
            <a:avLst/>
          </a:prstGeom>
        </p:spPr>
      </p:pic>
      <p:sp>
        <p:nvSpPr>
          <p:cNvPr id="13" name="TextBox 12">
            <a:extLst>
              <a:ext uri="{FF2B5EF4-FFF2-40B4-BE49-F238E27FC236}">
                <a16:creationId xmlns:a16="http://schemas.microsoft.com/office/drawing/2014/main" id="{38311B68-4515-4FD9-9430-5A7E73A10CF8}"/>
              </a:ext>
            </a:extLst>
          </p:cNvPr>
          <p:cNvSpPr txBox="1"/>
          <p:nvPr/>
        </p:nvSpPr>
        <p:spPr>
          <a:xfrm>
            <a:off x="651189" y="998128"/>
            <a:ext cx="2890814"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Checking missing values</a:t>
            </a:r>
            <a:endParaRPr lang="en-IN" sz="1600" b="1" dirty="0">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7E79E8F1-E685-40A2-947C-58DDE21CF0A7}"/>
              </a:ext>
            </a:extLst>
          </p:cNvPr>
          <p:cNvSpPr txBox="1"/>
          <p:nvPr/>
        </p:nvSpPr>
        <p:spPr>
          <a:xfrm>
            <a:off x="7445187" y="1426982"/>
            <a:ext cx="2890814" cy="338554"/>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Outlier Treatment</a:t>
            </a:r>
          </a:p>
        </p:txBody>
      </p:sp>
      <p:pic>
        <p:nvPicPr>
          <p:cNvPr id="15" name="Picture 14">
            <a:extLst>
              <a:ext uri="{FF2B5EF4-FFF2-40B4-BE49-F238E27FC236}">
                <a16:creationId xmlns:a16="http://schemas.microsoft.com/office/drawing/2014/main" id="{F8BE464C-17C1-45E7-8FCB-18286CD250B1}"/>
              </a:ext>
            </a:extLst>
          </p:cNvPr>
          <p:cNvPicPr>
            <a:picLocks noChangeAspect="1"/>
          </p:cNvPicPr>
          <p:nvPr/>
        </p:nvPicPr>
        <p:blipFill rotWithShape="1">
          <a:blip r:embed="rId4"/>
          <a:srcRect t="11791" b="4579"/>
          <a:stretch/>
        </p:blipFill>
        <p:spPr>
          <a:xfrm>
            <a:off x="6096000" y="2394407"/>
            <a:ext cx="5589189" cy="347670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Data Visualization </a:t>
            </a:r>
            <a:endParaRPr sz="2800" dirty="0">
              <a:latin typeface="Poppins" panose="00000500000000000000" pitchFamily="2" charset="0"/>
              <a:cs typeface="Poppins" panose="00000500000000000000" pitchFamily="2" charset="0"/>
            </a:endParaRPr>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7" name="TextBox 6">
            <a:extLst>
              <a:ext uri="{FF2B5EF4-FFF2-40B4-BE49-F238E27FC236}">
                <a16:creationId xmlns:a16="http://schemas.microsoft.com/office/drawing/2014/main" id="{DD3F53DF-0524-4953-A039-7A4036B7CDF4}"/>
              </a:ext>
            </a:extLst>
          </p:cNvPr>
          <p:cNvSpPr txBox="1"/>
          <p:nvPr/>
        </p:nvSpPr>
        <p:spPr>
          <a:xfrm>
            <a:off x="514939" y="1269947"/>
            <a:ext cx="9942921" cy="3877985"/>
          </a:xfrm>
          <a:prstGeom prst="rect">
            <a:avLst/>
          </a:prstGeom>
          <a:noFill/>
        </p:spPr>
        <p:txBody>
          <a:bodyPr wrap="square">
            <a:spAutoFit/>
          </a:bodyPr>
          <a:lstStyle/>
          <a:p>
            <a:r>
              <a:rPr lang="en-US" sz="2400" dirty="0">
                <a:latin typeface="Calibri" panose="020F0502020204030204" pitchFamily="34" charset="0"/>
                <a:cs typeface="Calibri" panose="020F0502020204030204" pitchFamily="34" charset="0"/>
              </a:rPr>
              <a:t>Graphical Representation</a:t>
            </a:r>
          </a:p>
          <a:p>
            <a:endParaRPr lang="en-US" sz="1400" b="1" dirty="0">
              <a:latin typeface="Times New Roman"/>
            </a:endParaRPr>
          </a:p>
          <a:p>
            <a:pPr marL="457200" indent="-457200">
              <a:buAutoNum type="arabicPeriod"/>
            </a:pPr>
            <a:r>
              <a:rPr lang="en-US" sz="2000" dirty="0">
                <a:latin typeface="Calibri" panose="020F0502020204030204" pitchFamily="34" charset="0"/>
                <a:cs typeface="Calibri" panose="020F0502020204030204" pitchFamily="34" charset="0"/>
              </a:rPr>
              <a:t>Visualizing our dataset is one of the best ways to understand trend in our dataset, especially when we are dealing with large datasets.</a:t>
            </a:r>
          </a:p>
          <a:p>
            <a:pPr marL="457200" indent="-457200">
              <a:buAutoNum type="arabicPeriod"/>
            </a:pPr>
            <a:r>
              <a:rPr lang="en-US" sz="2000" dirty="0">
                <a:latin typeface="Calibri" panose="020F0502020204030204" pitchFamily="34" charset="0"/>
                <a:cs typeface="Calibri" panose="020F0502020204030204" pitchFamily="34" charset="0"/>
              </a:rPr>
              <a:t>Matplotlib and Seaborn are popular python libraries that can be used to create our data visualizations easily.</a:t>
            </a:r>
          </a:p>
          <a:p>
            <a:pPr marL="457200" indent="-457200">
              <a:buAutoNum type="arabicPeriod"/>
            </a:pPr>
            <a:r>
              <a:rPr lang="en-US" sz="2000" dirty="0">
                <a:latin typeface="Calibri" panose="020F0502020204030204" pitchFamily="34" charset="0"/>
                <a:cs typeface="Calibri" panose="020F0502020204030204" pitchFamily="34" charset="0"/>
              </a:rPr>
              <a:t>Visualizing our dataset helps us in understanding the trend, patterns and outliers within large dataset, it also helps in us to identify the correlations or the relationship between the independent variables.</a:t>
            </a:r>
          </a:p>
          <a:p>
            <a:pPr marL="457200" indent="-457200">
              <a:buAutoNum type="arabicPeriod"/>
            </a:pPr>
            <a:r>
              <a:rPr lang="en-US" sz="2000" dirty="0">
                <a:latin typeface="Calibri" panose="020F0502020204030204" pitchFamily="34" charset="0"/>
                <a:cs typeface="Calibri" panose="020F0502020204030204" pitchFamily="34" charset="0"/>
              </a:rPr>
              <a:t>For Better visualizations, I have used </a:t>
            </a:r>
            <a:r>
              <a:rPr lang="en-US" sz="2000" dirty="0" err="1">
                <a:latin typeface="Calibri" panose="020F0502020204030204" pitchFamily="34" charset="0"/>
                <a:cs typeface="Calibri" panose="020F0502020204030204" pitchFamily="34" charset="0"/>
              </a:rPr>
              <a:t>PowerBI</a:t>
            </a:r>
            <a:r>
              <a:rPr lang="en-US" sz="2000" dirty="0">
                <a:latin typeface="Calibri" panose="020F0502020204030204" pitchFamily="34" charset="0"/>
                <a:cs typeface="Calibri" panose="020F0502020204030204" pitchFamily="34" charset="0"/>
              </a:rPr>
              <a:t>. Hence following are the representations, with some of the important insights</a:t>
            </a:r>
          </a:p>
          <a:p>
            <a:endParaRPr lang="en-US" sz="1400" dirty="0">
              <a:latin typeface="Times New Roman"/>
            </a:endParaRPr>
          </a:p>
          <a:p>
            <a:endParaRPr lang="en-US" sz="1400" dirty="0">
              <a:latin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18E8-C1CB-4089-B6A3-F33E73B4EB56}"/>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cs typeface="Poppins" panose="00000500000000000000" pitchFamily="2" charset="0"/>
              </a:rPr>
              <a:t>Data Visualization</a:t>
            </a:r>
            <a:endParaRPr lang="en-IN" sz="2800" b="1" dirty="0">
              <a:latin typeface="Poppins" panose="00000500000000000000" pitchFamily="2" charset="0"/>
              <a:cs typeface="Poppins" panose="00000500000000000000" pitchFamily="2" charset="0"/>
            </a:endParaRPr>
          </a:p>
        </p:txBody>
      </p:sp>
      <p:pic>
        <p:nvPicPr>
          <p:cNvPr id="4" name="Picture 3">
            <a:extLst>
              <a:ext uri="{FF2B5EF4-FFF2-40B4-BE49-F238E27FC236}">
                <a16:creationId xmlns:a16="http://schemas.microsoft.com/office/drawing/2014/main" id="{39612232-B9CC-4439-8B44-7D6A572DCC9A}"/>
              </a:ext>
            </a:extLst>
          </p:cNvPr>
          <p:cNvPicPr>
            <a:picLocks noChangeAspect="1"/>
          </p:cNvPicPr>
          <p:nvPr/>
        </p:nvPicPr>
        <p:blipFill>
          <a:blip r:embed="rId2"/>
          <a:srcRect t="9233" b="9233"/>
          <a:stretch/>
        </p:blipFill>
        <p:spPr>
          <a:xfrm>
            <a:off x="433634" y="867266"/>
            <a:ext cx="11340444" cy="5201116"/>
          </a:xfrm>
          <a:prstGeom prst="rect">
            <a:avLst/>
          </a:prstGeom>
        </p:spPr>
      </p:pic>
      <p:pic>
        <p:nvPicPr>
          <p:cNvPr id="5" name="Google Shape;324;p32">
            <a:extLst>
              <a:ext uri="{FF2B5EF4-FFF2-40B4-BE49-F238E27FC236}">
                <a16:creationId xmlns:a16="http://schemas.microsoft.com/office/drawing/2014/main" id="{E0638D74-2C50-4154-BF5D-BA136A88DA04}"/>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40038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231F-8395-4D6E-8468-37F5163CC017}"/>
              </a:ext>
            </a:extLst>
          </p:cNvPr>
          <p:cNvSpPr>
            <a:spLocks noGrp="1"/>
          </p:cNvSpPr>
          <p:nvPr>
            <p:ph type="title"/>
          </p:nvPr>
        </p:nvSpPr>
        <p:spPr>
          <a:xfrm>
            <a:off x="228600" y="205535"/>
            <a:ext cx="10515600" cy="480041"/>
          </a:xfrm>
        </p:spPr>
        <p:txBody>
          <a:bodyPr/>
          <a:lstStyle/>
          <a:p>
            <a:r>
              <a:rPr lang="en-US" sz="2800" b="1" dirty="0">
                <a:latin typeface="Poppins" panose="00000500000000000000" pitchFamily="2" charset="0"/>
                <a:cs typeface="Poppins" panose="00000500000000000000" pitchFamily="2" charset="0"/>
              </a:rPr>
              <a:t>Data Visualization</a:t>
            </a:r>
            <a:endParaRPr lang="en-IN" sz="2800" dirty="0"/>
          </a:p>
        </p:txBody>
      </p:sp>
      <p:pic>
        <p:nvPicPr>
          <p:cNvPr id="4" name="Picture 3">
            <a:extLst>
              <a:ext uri="{FF2B5EF4-FFF2-40B4-BE49-F238E27FC236}">
                <a16:creationId xmlns:a16="http://schemas.microsoft.com/office/drawing/2014/main" id="{AC33758C-805E-4BBF-964E-B1A639573B5F}"/>
              </a:ext>
            </a:extLst>
          </p:cNvPr>
          <p:cNvPicPr>
            <a:picLocks noChangeAspect="1"/>
          </p:cNvPicPr>
          <p:nvPr/>
        </p:nvPicPr>
        <p:blipFill>
          <a:blip r:embed="rId2"/>
          <a:srcRect t="9173" b="9173"/>
          <a:stretch/>
        </p:blipFill>
        <p:spPr>
          <a:xfrm>
            <a:off x="443060" y="876693"/>
            <a:ext cx="11349872" cy="5213024"/>
          </a:xfrm>
          <a:prstGeom prst="rect">
            <a:avLst/>
          </a:prstGeom>
        </p:spPr>
      </p:pic>
      <p:pic>
        <p:nvPicPr>
          <p:cNvPr id="5" name="Google Shape;324;p32">
            <a:extLst>
              <a:ext uri="{FF2B5EF4-FFF2-40B4-BE49-F238E27FC236}">
                <a16:creationId xmlns:a16="http://schemas.microsoft.com/office/drawing/2014/main" id="{A1F662E5-E8F1-4549-9F7C-0212F8D9FAE7}"/>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189737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219929"/>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Project Leadership</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Times New Roman"/>
                <a:ea typeface="Times New Roman"/>
                <a:cs typeface="Times New Roman"/>
                <a:sym typeface="Times New Roman"/>
              </a:rPr>
              <a:t>Sharat</a:t>
            </a:r>
            <a:r>
              <a:rPr lang="en-US" sz="2000" b="0" i="0" u="none" strike="noStrike" cap="none" dirty="0">
                <a:solidFill>
                  <a:srgbClr val="000000"/>
                </a:solidFill>
                <a:latin typeface="Times New Roman"/>
                <a:ea typeface="Times New Roman"/>
                <a:cs typeface="Times New Roman"/>
                <a:sym typeface="Times New Roman"/>
              </a:rPr>
              <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a:t>
            </a:r>
            <a:r>
              <a:rPr lang="en-US" sz="1900" b="0" i="0" u="none" strike="noStrike" cap="none" dirty="0" err="1">
                <a:solidFill>
                  <a:srgbClr val="000000"/>
                </a:solidFill>
                <a:latin typeface="Times New Roman"/>
                <a:ea typeface="Times New Roman"/>
                <a:cs typeface="Times New Roman"/>
                <a:sym typeface="Times New Roman"/>
              </a:rPr>
              <a:t>Innodatatics</a:t>
            </a:r>
            <a:r>
              <a:rPr lang="en-US" sz="1900" b="0" i="0" u="none" strike="noStrike" cap="none" dirty="0">
                <a:solidFill>
                  <a:srgbClr val="000000"/>
                </a:solidFill>
                <a:latin typeface="Times New Roman"/>
                <a:ea typeface="Times New Roman"/>
                <a:cs typeface="Times New Roman"/>
                <a:sym typeface="Times New Roman"/>
              </a:rPr>
              <a:t>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Model Building </a:t>
            </a:r>
            <a:endParaRPr sz="2800" dirty="0">
              <a:latin typeface="Poppins" panose="00000500000000000000" pitchFamily="2" charset="0"/>
              <a:cs typeface="Poppins" panose="00000500000000000000" pitchFamily="2" charset="0"/>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BD5F099B-109E-4BF9-9F26-C5362F07FBEC}"/>
              </a:ext>
            </a:extLst>
          </p:cNvPr>
          <p:cNvSpPr txBox="1"/>
          <p:nvPr/>
        </p:nvSpPr>
        <p:spPr>
          <a:xfrm>
            <a:off x="353425" y="1244338"/>
            <a:ext cx="3849806" cy="4093428"/>
          </a:xfrm>
          <a:prstGeom prst="rect">
            <a:avLst/>
          </a:prstGeom>
          <a:noFill/>
        </p:spPr>
        <p:txBody>
          <a:bodyPr wrap="square" rtlCol="0">
            <a:spAutoFit/>
          </a:bodyPr>
          <a:lstStyle/>
          <a:p>
            <a:r>
              <a:rPr lang="en-US" sz="2000" b="1" i="0" u="sng" dirty="0">
                <a:solidFill>
                  <a:schemeClr val="tx1"/>
                </a:solidFill>
                <a:effectLst/>
                <a:latin typeface="Calibri" panose="020F0502020204030204" pitchFamily="34" charset="0"/>
                <a:cs typeface="Calibri" panose="020F0502020204030204" pitchFamily="34" charset="0"/>
              </a:rPr>
              <a:t>LazyPredict</a:t>
            </a:r>
          </a:p>
          <a:p>
            <a:endParaRPr lang="en-US" sz="2000" b="1" i="0" u="sng" dirty="0">
              <a:solidFill>
                <a:schemeClr val="tx1"/>
              </a:solidFill>
              <a:effectLst/>
              <a:latin typeface="Calibri" panose="020F0502020204030204" pitchFamily="34" charset="0"/>
              <a:cs typeface="Calibri" panose="020F0502020204030204" pitchFamily="34" charset="0"/>
            </a:endParaRPr>
          </a:p>
          <a:p>
            <a:r>
              <a:rPr lang="en-US" sz="2000" b="0" i="0" dirty="0">
                <a:solidFill>
                  <a:schemeClr val="tx1"/>
                </a:solidFill>
                <a:effectLst/>
                <a:latin typeface="Calibri" panose="020F0502020204030204" pitchFamily="34" charset="0"/>
                <a:cs typeface="Calibri" panose="020F0502020204030204" pitchFamily="34" charset="0"/>
              </a:rPr>
              <a:t>Lazy predict simplifies the process of model selection and evaluation, making it easier to kickstart your machine learning projects and get a quick sense of which models are worth further exploration. It's a time-efficient and beginner-friendly tool that can help you make informed decisions about your data analysis and modeling approach.</a:t>
            </a:r>
            <a:endParaRPr lang="en-IN" sz="2000" dirty="0">
              <a:solidFill>
                <a:schemeClr val="tx1"/>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2FC45F1-5E00-4F66-8A17-84F40891FD5B}"/>
              </a:ext>
            </a:extLst>
          </p:cNvPr>
          <p:cNvPicPr>
            <a:picLocks noChangeAspect="1"/>
          </p:cNvPicPr>
          <p:nvPr/>
        </p:nvPicPr>
        <p:blipFill rotWithShape="1">
          <a:blip r:embed="rId4"/>
          <a:srcRect t="11871" b="5036"/>
          <a:stretch/>
        </p:blipFill>
        <p:spPr>
          <a:xfrm>
            <a:off x="6096000" y="1150239"/>
            <a:ext cx="4780513" cy="2251448"/>
          </a:xfrm>
          <a:prstGeom prst="rect">
            <a:avLst/>
          </a:prstGeom>
        </p:spPr>
      </p:pic>
      <p:pic>
        <p:nvPicPr>
          <p:cNvPr id="7" name="Picture 6">
            <a:extLst>
              <a:ext uri="{FF2B5EF4-FFF2-40B4-BE49-F238E27FC236}">
                <a16:creationId xmlns:a16="http://schemas.microsoft.com/office/drawing/2014/main" id="{35ED352D-7630-4416-823D-3533A8DD90F1}"/>
              </a:ext>
            </a:extLst>
          </p:cNvPr>
          <p:cNvPicPr>
            <a:picLocks noChangeAspect="1"/>
          </p:cNvPicPr>
          <p:nvPr/>
        </p:nvPicPr>
        <p:blipFill rotWithShape="1">
          <a:blip r:embed="rId5"/>
          <a:srcRect t="11685" b="4467"/>
          <a:stretch/>
        </p:blipFill>
        <p:spPr>
          <a:xfrm>
            <a:off x="6096000" y="3572418"/>
            <a:ext cx="4780513" cy="246768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205507"/>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solidFill>
                  <a:schemeClr val="tx1"/>
                </a:solidFill>
                <a:latin typeface="Poppins" panose="00000500000000000000" pitchFamily="2" charset="0"/>
                <a:cs typeface="Poppins" panose="00000500000000000000" pitchFamily="2" charset="0"/>
                <a:sym typeface="Times New Roman"/>
              </a:rPr>
              <a:t>Accuracies for all models</a:t>
            </a:r>
            <a:endParaRPr sz="2800" dirty="0">
              <a:solidFill>
                <a:schemeClr val="tx1"/>
              </a:solidFill>
              <a:latin typeface="Poppins" panose="00000500000000000000" pitchFamily="2" charset="0"/>
              <a:cs typeface="Poppins" panose="00000500000000000000" pitchFamily="2" charset="0"/>
            </a:endParaRPr>
          </a:p>
        </p:txBody>
      </p:sp>
      <p:pic>
        <p:nvPicPr>
          <p:cNvPr id="419" name="Google Shape;419;p56"/>
          <p:cNvPicPr preferRelativeResize="0"/>
          <p:nvPr/>
        </p:nvPicPr>
        <p:blipFill rotWithShape="1">
          <a:blip r:embed="rId3">
            <a:alphaModFix/>
          </a:blip>
          <a:srcRect/>
          <a:stretch/>
        </p:blipFill>
        <p:spPr>
          <a:xfrm>
            <a:off x="9580951" y="6040102"/>
            <a:ext cx="2592012" cy="805375"/>
          </a:xfrm>
          <a:prstGeom prst="rect">
            <a:avLst/>
          </a:prstGeom>
          <a:noFill/>
          <a:ln>
            <a:noFill/>
          </a:ln>
        </p:spPr>
      </p:pic>
      <p:graphicFrame>
        <p:nvGraphicFramePr>
          <p:cNvPr id="5" name="Table 7">
            <a:extLst>
              <a:ext uri="{FF2B5EF4-FFF2-40B4-BE49-F238E27FC236}">
                <a16:creationId xmlns:a16="http://schemas.microsoft.com/office/drawing/2014/main" id="{CBDE0F95-EA80-4FFE-BE8A-A01E9C21742C}"/>
              </a:ext>
            </a:extLst>
          </p:cNvPr>
          <p:cNvGraphicFramePr>
            <a:graphicFrameLocks noGrp="1"/>
          </p:cNvGraphicFramePr>
          <p:nvPr>
            <p:extLst>
              <p:ext uri="{D42A27DB-BD31-4B8C-83A1-F6EECF244321}">
                <p14:modId xmlns:p14="http://schemas.microsoft.com/office/powerpoint/2010/main" val="945242990"/>
              </p:ext>
            </p:extLst>
          </p:nvPr>
        </p:nvGraphicFramePr>
        <p:xfrm>
          <a:off x="3167406" y="1329177"/>
          <a:ext cx="5279010" cy="4430602"/>
        </p:xfrm>
        <a:graphic>
          <a:graphicData uri="http://schemas.openxmlformats.org/drawingml/2006/table">
            <a:tbl>
              <a:tblPr firstRow="1" bandRow="1">
                <a:tableStyleId>{69CF1AB2-1976-4502-BF36-3FF5EA218861}</a:tableStyleId>
              </a:tblPr>
              <a:tblGrid>
                <a:gridCol w="3343373">
                  <a:extLst>
                    <a:ext uri="{9D8B030D-6E8A-4147-A177-3AD203B41FA5}">
                      <a16:colId xmlns:a16="http://schemas.microsoft.com/office/drawing/2014/main" val="3796618345"/>
                    </a:ext>
                  </a:extLst>
                </a:gridCol>
                <a:gridCol w="1935637">
                  <a:extLst>
                    <a:ext uri="{9D8B030D-6E8A-4147-A177-3AD203B41FA5}">
                      <a16:colId xmlns:a16="http://schemas.microsoft.com/office/drawing/2014/main" val="2237331229"/>
                    </a:ext>
                  </a:extLst>
                </a:gridCol>
              </a:tblGrid>
              <a:tr h="776180">
                <a:tc>
                  <a:txBody>
                    <a:bodyPr/>
                    <a:lstStyle/>
                    <a:p>
                      <a:pPr lvl="0">
                        <a:buNone/>
                      </a:pPr>
                      <a:r>
                        <a:rPr lang="en-US" b="1" dirty="0"/>
                        <a:t>Models-</a:t>
                      </a:r>
                      <a:r>
                        <a:rPr lang="en-US" b="1" dirty="0" err="1"/>
                        <a:t>Builded</a:t>
                      </a:r>
                      <a:endParaRPr lang="en-US" b="1" dirty="0">
                        <a:latin typeface="Calibri" panose="020F0502020204030204" pitchFamily="34" charset="0"/>
                        <a:cs typeface="Calibri" panose="020F0502020204030204" pitchFamily="34" charset="0"/>
                      </a:endParaRPr>
                    </a:p>
                  </a:txBody>
                  <a:tcPr/>
                </a:tc>
                <a:tc>
                  <a:txBody>
                    <a:bodyPr/>
                    <a:lstStyle/>
                    <a:p>
                      <a:pPr lvl="0">
                        <a:buNone/>
                      </a:pPr>
                      <a:r>
                        <a:rPr lang="en-US" b="1" dirty="0"/>
                        <a:t>MAPE Value</a:t>
                      </a:r>
                      <a:endParaRPr lang="en-US" b="1"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07940036"/>
                  </a:ext>
                </a:extLst>
              </a:tr>
              <a:tr h="456803">
                <a:tc>
                  <a:txBody>
                    <a:bodyPr/>
                    <a:lstStyle/>
                    <a:p>
                      <a:pPr lvl="0">
                        <a:buNone/>
                      </a:pPr>
                      <a:r>
                        <a:rPr lang="en-US" b="1" dirty="0"/>
                        <a:t>Linear Regression</a:t>
                      </a:r>
                      <a:endParaRPr lang="en-US" b="1"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7.39%</a:t>
                      </a:r>
                    </a:p>
                  </a:txBody>
                  <a:tcPr/>
                </a:tc>
                <a:extLst>
                  <a:ext uri="{0D108BD9-81ED-4DB2-BD59-A6C34878D82A}">
                    <a16:rowId xmlns:a16="http://schemas.microsoft.com/office/drawing/2014/main" val="4019284942"/>
                  </a:ext>
                </a:extLst>
              </a:tr>
              <a:tr h="456803">
                <a:tc>
                  <a:txBody>
                    <a:bodyPr/>
                    <a:lstStyle/>
                    <a:p>
                      <a:pPr lvl="0">
                        <a:buNone/>
                      </a:pPr>
                      <a:r>
                        <a:rPr lang="en-US" sz="1400" b="1" dirty="0">
                          <a:latin typeface="+mj-lt"/>
                          <a:cs typeface="Calibri" panose="020F0502020204030204" pitchFamily="34" charset="0"/>
                        </a:rPr>
                        <a:t>Decision Tree </a:t>
                      </a:r>
                      <a:r>
                        <a:rPr lang="en-US" sz="1400" b="1" dirty="0"/>
                        <a:t>Regression</a:t>
                      </a:r>
                      <a:endParaRPr lang="en-US" sz="1400" b="1"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6.8%</a:t>
                      </a:r>
                    </a:p>
                  </a:txBody>
                  <a:tcPr/>
                </a:tc>
                <a:extLst>
                  <a:ext uri="{0D108BD9-81ED-4DB2-BD59-A6C34878D82A}">
                    <a16:rowId xmlns:a16="http://schemas.microsoft.com/office/drawing/2014/main" val="3904823824"/>
                  </a:ext>
                </a:extLst>
              </a:tr>
              <a:tr h="456803">
                <a:tc>
                  <a:txBody>
                    <a:bodyPr/>
                    <a:lstStyle/>
                    <a:p>
                      <a:r>
                        <a:rPr lang="en-US" b="1" dirty="0" err="1">
                          <a:latin typeface="+mj-lt"/>
                          <a:cs typeface="Calibri" panose="020F0502020204030204" pitchFamily="34" charset="0"/>
                        </a:rPr>
                        <a:t>ExtraTreesRegressor</a:t>
                      </a:r>
                      <a:endParaRPr lang="en-US" b="1" dirty="0">
                        <a:latin typeface="+mj-lt"/>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6.64%</a:t>
                      </a:r>
                    </a:p>
                  </a:txBody>
                  <a:tcPr/>
                </a:tc>
                <a:extLst>
                  <a:ext uri="{0D108BD9-81ED-4DB2-BD59-A6C34878D82A}">
                    <a16:rowId xmlns:a16="http://schemas.microsoft.com/office/drawing/2014/main" val="1422231817"/>
                  </a:ext>
                </a:extLst>
              </a:tr>
              <a:tr h="456803">
                <a:tc>
                  <a:txBody>
                    <a:bodyPr/>
                    <a:lstStyle/>
                    <a:p>
                      <a:r>
                        <a:rPr lang="en-US" b="1" dirty="0" err="1"/>
                        <a:t>RandomForestRegressor</a:t>
                      </a:r>
                      <a:endParaRPr lang="en-US" b="1"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6.73%</a:t>
                      </a:r>
                    </a:p>
                  </a:txBody>
                  <a:tcPr/>
                </a:tc>
                <a:extLst>
                  <a:ext uri="{0D108BD9-81ED-4DB2-BD59-A6C34878D82A}">
                    <a16:rowId xmlns:a16="http://schemas.microsoft.com/office/drawing/2014/main" val="2155666186"/>
                  </a:ext>
                </a:extLst>
              </a:tr>
              <a:tr h="456803">
                <a:tc>
                  <a:txBody>
                    <a:bodyPr/>
                    <a:lstStyle/>
                    <a:p>
                      <a:r>
                        <a:rPr lang="en-US" b="1" dirty="0" err="1">
                          <a:latin typeface="Calibri" panose="020F0502020204030204" pitchFamily="34" charset="0"/>
                          <a:cs typeface="Calibri" panose="020F0502020204030204" pitchFamily="34" charset="0"/>
                        </a:rPr>
                        <a:t>HistGradientBoostingRegressor</a:t>
                      </a:r>
                      <a:endParaRPr lang="en-US" b="1"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6.81%</a:t>
                      </a:r>
                    </a:p>
                  </a:txBody>
                  <a:tcPr/>
                </a:tc>
                <a:extLst>
                  <a:ext uri="{0D108BD9-81ED-4DB2-BD59-A6C34878D82A}">
                    <a16:rowId xmlns:a16="http://schemas.microsoft.com/office/drawing/2014/main" val="2813037863"/>
                  </a:ext>
                </a:extLst>
              </a:tr>
              <a:tr h="456803">
                <a:tc>
                  <a:txBody>
                    <a:bodyPr/>
                    <a:lstStyle/>
                    <a:p>
                      <a:r>
                        <a:rPr lang="en-US" b="1" dirty="0" err="1">
                          <a:latin typeface="Calibri" panose="020F0502020204030204" pitchFamily="34" charset="0"/>
                          <a:cs typeface="Calibri" panose="020F0502020204030204" pitchFamily="34" charset="0"/>
                        </a:rPr>
                        <a:t>GradientBoostingRegressor</a:t>
                      </a:r>
                      <a:endParaRPr lang="en-US" sz="1400" b="1" u="none" strike="noStrike" noProof="0"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6.87%</a:t>
                      </a:r>
                    </a:p>
                  </a:txBody>
                  <a:tcPr/>
                </a:tc>
                <a:extLst>
                  <a:ext uri="{0D108BD9-81ED-4DB2-BD59-A6C34878D82A}">
                    <a16:rowId xmlns:a16="http://schemas.microsoft.com/office/drawing/2014/main" val="780691637"/>
                  </a:ext>
                </a:extLst>
              </a:tr>
              <a:tr h="456803">
                <a:tc>
                  <a:txBody>
                    <a:bodyPr/>
                    <a:lstStyle/>
                    <a:p>
                      <a:r>
                        <a:rPr lang="en-US" b="1" dirty="0" err="1"/>
                        <a:t>BaggingRegressor</a:t>
                      </a:r>
                      <a:endParaRPr lang="en-US" b="1" dirty="0">
                        <a:latin typeface="Calibri" panose="020F0502020204030204" pitchFamily="34" charset="0"/>
                        <a:cs typeface="Calibri" panose="020F0502020204030204" pitchFamily="34" charset="0"/>
                      </a:endParaRPr>
                    </a:p>
                  </a:txBody>
                  <a:tcPr/>
                </a:tc>
                <a:tc>
                  <a:txBody>
                    <a:bodyPr/>
                    <a:lstStyle/>
                    <a:p>
                      <a:r>
                        <a:rPr lang="en-US" b="1" dirty="0">
                          <a:latin typeface="Calibri" panose="020F0502020204030204" pitchFamily="34" charset="0"/>
                          <a:cs typeface="Calibri" panose="020F0502020204030204" pitchFamily="34" charset="0"/>
                        </a:rPr>
                        <a:t>6.91%</a:t>
                      </a:r>
                    </a:p>
                  </a:txBody>
                  <a:tcPr/>
                </a:tc>
                <a:extLst>
                  <a:ext uri="{0D108BD9-81ED-4DB2-BD59-A6C34878D82A}">
                    <a16:rowId xmlns:a16="http://schemas.microsoft.com/office/drawing/2014/main" val="1844953336"/>
                  </a:ext>
                </a:extLst>
              </a:tr>
              <a:tr h="456801">
                <a:tc>
                  <a:txBody>
                    <a:bodyPr/>
                    <a:lstStyle/>
                    <a:p>
                      <a:pPr lvl="0">
                        <a:buNone/>
                      </a:pPr>
                      <a:r>
                        <a:rPr lang="en-US" b="1" dirty="0" err="1"/>
                        <a:t>LGBMRegressor</a:t>
                      </a:r>
                      <a:endParaRPr lang="en-US" b="1" dirty="0">
                        <a:latin typeface="Calibri" panose="020F0502020204030204" pitchFamily="34" charset="0"/>
                        <a:cs typeface="Calibri" panose="020F0502020204030204" pitchFamily="34" charset="0"/>
                      </a:endParaRPr>
                    </a:p>
                  </a:txBody>
                  <a:tcPr/>
                </a:tc>
                <a:tc>
                  <a:txBody>
                    <a:bodyPr/>
                    <a:lstStyle/>
                    <a:p>
                      <a:pPr lvl="0">
                        <a:buNone/>
                      </a:pPr>
                      <a:r>
                        <a:rPr lang="en-US" b="1" dirty="0">
                          <a:latin typeface="Calibri" panose="020F0502020204030204" pitchFamily="34" charset="0"/>
                          <a:cs typeface="Calibri" panose="020F0502020204030204" pitchFamily="34" charset="0"/>
                        </a:rPr>
                        <a:t>6.89%</a:t>
                      </a:r>
                    </a:p>
                  </a:txBody>
                  <a:tcPr/>
                </a:tc>
                <a:extLst>
                  <a:ext uri="{0D108BD9-81ED-4DB2-BD59-A6C34878D82A}">
                    <a16:rowId xmlns:a16="http://schemas.microsoft.com/office/drawing/2014/main" val="1195264981"/>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26D2-25E4-4FB1-93BE-B194D5E445E4}"/>
              </a:ext>
            </a:extLst>
          </p:cNvPr>
          <p:cNvSpPr>
            <a:spLocks noGrp="1"/>
          </p:cNvSpPr>
          <p:nvPr>
            <p:ph type="title"/>
          </p:nvPr>
        </p:nvSpPr>
        <p:spPr>
          <a:xfrm>
            <a:off x="0" y="171893"/>
            <a:ext cx="10515600" cy="867839"/>
          </a:xfrm>
        </p:spPr>
        <p:txBody>
          <a:bodyPr/>
          <a:lstStyle/>
          <a:p>
            <a:r>
              <a:rPr lang="en-US" sz="2800" b="1" dirty="0">
                <a:solidFill>
                  <a:schemeClr val="tx1"/>
                </a:solidFill>
                <a:latin typeface="Poppins" panose="00000500000000000000" pitchFamily="2" charset="0"/>
                <a:ea typeface="Times New Roman"/>
                <a:cs typeface="Poppins" panose="00000500000000000000" pitchFamily="2" charset="0"/>
                <a:sym typeface="Times New Roman"/>
              </a:rPr>
              <a:t>         Best Model  </a:t>
            </a:r>
            <a:br>
              <a:rPr lang="en-US" sz="2800" b="1" dirty="0">
                <a:solidFill>
                  <a:schemeClr val="tx1"/>
                </a:solidFill>
                <a:latin typeface="Poppins" panose="00000500000000000000" pitchFamily="2" charset="0"/>
                <a:cs typeface="Poppins" panose="00000500000000000000" pitchFamily="2" charset="0"/>
              </a:rPr>
            </a:br>
            <a:endParaRPr lang="en-IN" sz="2800" b="1" dirty="0">
              <a:solidFill>
                <a:schemeClr val="tx1"/>
              </a:solidFill>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B2BC1ED3-C6A9-47B0-A7C9-EC47AB5A94AF}"/>
              </a:ext>
            </a:extLst>
          </p:cNvPr>
          <p:cNvSpPr txBox="1"/>
          <p:nvPr/>
        </p:nvSpPr>
        <p:spPr>
          <a:xfrm>
            <a:off x="624526" y="1039732"/>
            <a:ext cx="6094428" cy="707886"/>
          </a:xfrm>
          <a:prstGeom prst="rect">
            <a:avLst/>
          </a:prstGeom>
          <a:noFill/>
        </p:spPr>
        <p:txBody>
          <a:bodyPr wrap="square">
            <a:spAutoFit/>
          </a:bodyPr>
          <a:lstStyle/>
          <a:p>
            <a:r>
              <a:rPr lang="en-US" sz="2000" dirty="0">
                <a:latin typeface="Calibri" panose="020F0502020204030204" pitchFamily="34" charset="0"/>
                <a:cs typeface="Calibri" panose="020F0502020204030204" pitchFamily="34" charset="0"/>
              </a:rPr>
              <a:t>In this project I'm choosing </a:t>
            </a:r>
            <a:r>
              <a:rPr lang="en-US" sz="2000" dirty="0" err="1">
                <a:latin typeface="Calibri" panose="020F0502020204030204" pitchFamily="34" charset="0"/>
                <a:cs typeface="Calibri" panose="020F0502020204030204" pitchFamily="34" charset="0"/>
              </a:rPr>
              <a:t>ExtraTreesRegressor</a:t>
            </a:r>
            <a:r>
              <a:rPr lang="en-US" sz="2000" dirty="0">
                <a:latin typeface="Calibri" panose="020F0502020204030204" pitchFamily="34" charset="0"/>
                <a:cs typeface="Calibri" panose="020F0502020204030204" pitchFamily="34" charset="0"/>
              </a:rPr>
              <a:t> as the Best model with test MAPE of 6.64%</a:t>
            </a:r>
          </a:p>
        </p:txBody>
      </p:sp>
      <p:pic>
        <p:nvPicPr>
          <p:cNvPr id="7" name="Picture 6">
            <a:extLst>
              <a:ext uri="{FF2B5EF4-FFF2-40B4-BE49-F238E27FC236}">
                <a16:creationId xmlns:a16="http://schemas.microsoft.com/office/drawing/2014/main" id="{8441690D-C346-4456-AF63-593545F82411}"/>
              </a:ext>
            </a:extLst>
          </p:cNvPr>
          <p:cNvPicPr>
            <a:picLocks noChangeAspect="1"/>
          </p:cNvPicPr>
          <p:nvPr/>
        </p:nvPicPr>
        <p:blipFill rotWithShape="1">
          <a:blip r:embed="rId2"/>
          <a:srcRect t="11684" b="4879"/>
          <a:stretch/>
        </p:blipFill>
        <p:spPr>
          <a:xfrm>
            <a:off x="2560948" y="2026763"/>
            <a:ext cx="7070103" cy="4091816"/>
          </a:xfrm>
          <a:prstGeom prst="rect">
            <a:avLst/>
          </a:prstGeom>
        </p:spPr>
      </p:pic>
    </p:spTree>
    <p:extLst>
      <p:ext uri="{BB962C8B-B14F-4D97-AF65-F5344CB8AC3E}">
        <p14:creationId xmlns:p14="http://schemas.microsoft.com/office/powerpoint/2010/main" val="2027673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78409"/>
            <a:ext cx="11850553" cy="998131"/>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2800" b="1" dirty="0">
                <a:solidFill>
                  <a:schemeClr val="tx1"/>
                </a:solidFill>
                <a:latin typeface="Poppins" panose="00000500000000000000" pitchFamily="2" charset="0"/>
                <a:ea typeface="Times New Roman"/>
                <a:cs typeface="Poppins" panose="00000500000000000000" pitchFamily="2" charset="0"/>
                <a:sym typeface="Times New Roman"/>
              </a:rPr>
              <a:t>Model Deployment Strategy using Stream-Lit</a:t>
            </a:r>
            <a:endParaRPr sz="4400" dirty="0">
              <a:solidFill>
                <a:schemeClr val="tx1"/>
              </a:solidFill>
              <a:latin typeface="Poppins" panose="00000500000000000000" pitchFamily="2" charset="0"/>
              <a:cs typeface="Poppins" panose="00000500000000000000" pitchFamily="2" charset="0"/>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id="{6087DD0F-6FAC-484A-B160-7614C6B48BFD}"/>
              </a:ext>
            </a:extLst>
          </p:cNvPr>
          <p:cNvPicPr>
            <a:picLocks noChangeAspect="1"/>
          </p:cNvPicPr>
          <p:nvPr/>
        </p:nvPicPr>
        <p:blipFill rotWithShape="1">
          <a:blip r:embed="rId4"/>
          <a:srcRect t="12017" r="2829" b="4867"/>
          <a:stretch/>
        </p:blipFill>
        <p:spPr>
          <a:xfrm>
            <a:off x="2290579" y="1590773"/>
            <a:ext cx="7641135" cy="367645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208452"/>
            <a:ext cx="11702143"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Screen shot of output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4" name="Picture 3">
            <a:extLst>
              <a:ext uri="{FF2B5EF4-FFF2-40B4-BE49-F238E27FC236}">
                <a16:creationId xmlns:a16="http://schemas.microsoft.com/office/drawing/2014/main" id="{AE85FE47-2E4B-4BAE-BCD0-CD1CF355FE57}"/>
              </a:ext>
            </a:extLst>
          </p:cNvPr>
          <p:cNvPicPr>
            <a:picLocks noChangeAspect="1"/>
          </p:cNvPicPr>
          <p:nvPr/>
        </p:nvPicPr>
        <p:blipFill rotWithShape="1">
          <a:blip r:embed="rId4"/>
          <a:srcRect l="5180" t="12784" r="6675" b="12921"/>
          <a:stretch/>
        </p:blipFill>
        <p:spPr>
          <a:xfrm>
            <a:off x="2177591" y="1432149"/>
            <a:ext cx="8041064" cy="444002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205502"/>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Challenges</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5" name="TextBox 4">
            <a:extLst>
              <a:ext uri="{FF2B5EF4-FFF2-40B4-BE49-F238E27FC236}">
                <a16:creationId xmlns:a16="http://schemas.microsoft.com/office/drawing/2014/main" id="{63FE8B80-4DDF-42AE-A8E6-BC716269F716}"/>
              </a:ext>
            </a:extLst>
          </p:cNvPr>
          <p:cNvSpPr txBox="1"/>
          <p:nvPr/>
        </p:nvSpPr>
        <p:spPr>
          <a:xfrm>
            <a:off x="492552" y="1524082"/>
            <a:ext cx="6094428" cy="2862322"/>
          </a:xfrm>
          <a:prstGeom prst="rect">
            <a:avLst/>
          </a:prstGeom>
          <a:noFill/>
        </p:spPr>
        <p:txBody>
          <a:bodyPr wrap="square">
            <a:spAutoFit/>
          </a:bodyPr>
          <a:lstStyle/>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Data Availability and Quality.</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Data Pre-processing.</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rPr>
              <a:t>Ethical and Legal Considerations</a:t>
            </a:r>
            <a:r>
              <a:rPr lang="en-IN" sz="2000" i="0" dirty="0">
                <a:effectLst/>
                <a:latin typeface="Calibri" panose="020F0502020204030204" pitchFamily="34" charset="0"/>
                <a:cs typeface="Calibri" panose="020F0502020204030204" pitchFamily="34" charset="0"/>
              </a:rPr>
              <a:t>.</a:t>
            </a:r>
          </a:p>
          <a:p>
            <a:endParaRPr lang="en-IN"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rPr>
              <a:t>Seasonal and Cyclical Patterns</a:t>
            </a:r>
            <a:r>
              <a:rPr lang="en-IN" sz="2000" i="0" dirty="0">
                <a:effectLst/>
                <a:latin typeface="Calibri" panose="020F0502020204030204" pitchFamily="34" charset="0"/>
                <a:cs typeface="Calibri" panose="020F0502020204030204" pitchFamily="34" charset="0"/>
              </a:rPr>
              <a:t>.</a:t>
            </a:r>
          </a:p>
          <a:p>
            <a:endParaRPr lang="en-IN" sz="2000" i="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i="0" dirty="0">
                <a:effectLst/>
                <a:latin typeface="Calibri" panose="020F0502020204030204" pitchFamily="34" charset="0"/>
                <a:cs typeface="Calibri" panose="020F0502020204030204" pitchFamily="34" charset="0"/>
              </a:rPr>
              <a:t>Model Complexity.</a:t>
            </a:r>
            <a:endParaRPr lang="en-IN" sz="2000" dirty="0">
              <a:latin typeface="Calibri" panose="020F0502020204030204" pitchFamily="34" charset="0"/>
              <a:cs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307975" y="226328"/>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Future Scopes </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6" name="TextBox 5">
            <a:extLst>
              <a:ext uri="{FF2B5EF4-FFF2-40B4-BE49-F238E27FC236}">
                <a16:creationId xmlns:a16="http://schemas.microsoft.com/office/drawing/2014/main" id="{AF95A483-5F3D-4E24-80E0-09E3DFDE2587}"/>
              </a:ext>
            </a:extLst>
          </p:cNvPr>
          <p:cNvSpPr txBox="1"/>
          <p:nvPr/>
        </p:nvSpPr>
        <p:spPr>
          <a:xfrm>
            <a:off x="441096" y="1380059"/>
            <a:ext cx="11309808" cy="2554545"/>
          </a:xfrm>
          <a:prstGeom prst="rect">
            <a:avLst/>
          </a:prstGeom>
          <a:noFill/>
        </p:spPr>
        <p:txBody>
          <a:bodyPr wrap="square">
            <a:spAutoFit/>
          </a:bodyPr>
          <a:lstStyle/>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 Advanced Modeling Techniques</a:t>
            </a:r>
            <a:r>
              <a:rPr lang="en-US" sz="2000" b="0" i="0" dirty="0">
                <a:solidFill>
                  <a:schemeClr val="tx1"/>
                </a:solidFill>
                <a:effectLst/>
                <a:latin typeface="Calibri" panose="020F0502020204030204" pitchFamily="34" charset="0"/>
                <a:cs typeface="Calibri" panose="020F0502020204030204" pitchFamily="34" charset="0"/>
              </a:rPr>
              <a:t>: Exploration of more sophisticated machine learning and deep learning models that can capture intricate demand patterns and relationships within the steel industry.</a:t>
            </a:r>
          </a:p>
          <a:p>
            <a:pPr marL="457200" indent="-457200" algn="l">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Predictive Analytics Tools</a:t>
            </a:r>
            <a:r>
              <a:rPr lang="en-US" sz="2000" b="0" i="0" dirty="0">
                <a:solidFill>
                  <a:schemeClr val="tx1"/>
                </a:solidFill>
                <a:effectLst/>
                <a:latin typeface="Calibri" panose="020F0502020204030204" pitchFamily="34" charset="0"/>
                <a:cs typeface="Calibri" panose="020F0502020204030204" pitchFamily="34" charset="0"/>
              </a:rPr>
              <a:t>: Creation of user-friendly tools that allow industry professionals to generate accurate steel rod quantity forecasts without in-depth technical expertise.</a:t>
            </a:r>
          </a:p>
          <a:p>
            <a:pPr marL="457200" indent="-457200" algn="l">
              <a:buFont typeface="+mj-lt"/>
              <a:buAutoNum type="arabicPeriod"/>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a:pPr>
            <a:r>
              <a:rPr lang="en-US" sz="2000" b="1" i="0" dirty="0">
                <a:solidFill>
                  <a:schemeClr val="tx1"/>
                </a:solidFill>
                <a:effectLst/>
                <a:latin typeface="Calibri" panose="020F0502020204030204" pitchFamily="34" charset="0"/>
                <a:cs typeface="Calibri" panose="020F0502020204030204" pitchFamily="34" charset="0"/>
              </a:rPr>
              <a:t>Risk Assessment</a:t>
            </a:r>
            <a:r>
              <a:rPr lang="en-US" sz="2000" b="0" i="0" dirty="0">
                <a:solidFill>
                  <a:schemeClr val="tx1"/>
                </a:solidFill>
                <a:effectLst/>
                <a:latin typeface="Calibri" panose="020F0502020204030204" pitchFamily="34" charset="0"/>
                <a:cs typeface="Calibri" panose="020F0502020204030204" pitchFamily="34" charset="0"/>
              </a:rPr>
              <a:t>: Incorporating risk assessment and uncertainty quantification into forecasting models to provide a more holistic view of potential outcomes.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02C0-D497-4D3B-BE2C-DB21B68062E1}"/>
              </a:ext>
            </a:extLst>
          </p:cNvPr>
          <p:cNvSpPr>
            <a:spLocks noGrp="1"/>
          </p:cNvSpPr>
          <p:nvPr>
            <p:ph type="title"/>
          </p:nvPr>
        </p:nvSpPr>
        <p:spPr>
          <a:xfrm>
            <a:off x="373930" y="196073"/>
            <a:ext cx="10515600" cy="480041"/>
          </a:xfrm>
        </p:spPr>
        <p:txBody>
          <a:bodyPr/>
          <a:lstStyle/>
          <a:p>
            <a:r>
              <a:rPr lang="en-US" sz="2800" b="1" dirty="0">
                <a:latin typeface="Poppins" panose="00000500000000000000" pitchFamily="2" charset="0"/>
                <a:ea typeface="Times New Roman"/>
                <a:cs typeface="Poppins" panose="00000500000000000000" pitchFamily="2" charset="0"/>
                <a:sym typeface="Times New Roman"/>
              </a:rPr>
              <a:t>Future Scopes </a:t>
            </a:r>
            <a:endParaRPr lang="en-IN" sz="2800" dirty="0"/>
          </a:p>
        </p:txBody>
      </p:sp>
      <p:sp>
        <p:nvSpPr>
          <p:cNvPr id="6" name="TextBox 5">
            <a:extLst>
              <a:ext uri="{FF2B5EF4-FFF2-40B4-BE49-F238E27FC236}">
                <a16:creationId xmlns:a16="http://schemas.microsoft.com/office/drawing/2014/main" id="{C6C94666-BBED-4A42-B070-A8A092D29B10}"/>
              </a:ext>
            </a:extLst>
          </p:cNvPr>
          <p:cNvSpPr txBox="1"/>
          <p:nvPr/>
        </p:nvSpPr>
        <p:spPr>
          <a:xfrm>
            <a:off x="373930" y="1450133"/>
            <a:ext cx="11444140" cy="3477875"/>
          </a:xfrm>
          <a:prstGeom prst="rect">
            <a:avLst/>
          </a:prstGeom>
          <a:noFill/>
        </p:spPr>
        <p:txBody>
          <a:bodyPr wrap="square">
            <a:spAutoFit/>
          </a:bodyPr>
          <a:lstStyle/>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AI-driven Decision Support</a:t>
            </a:r>
            <a:r>
              <a:rPr lang="en-US" sz="2000" b="0" i="0" dirty="0">
                <a:solidFill>
                  <a:schemeClr val="tx1"/>
                </a:solidFill>
                <a:effectLst/>
                <a:latin typeface="Calibri" panose="020F0502020204030204" pitchFamily="34" charset="0"/>
                <a:cs typeface="Calibri" panose="020F0502020204030204" pitchFamily="34" charset="0"/>
              </a:rPr>
              <a:t>: Development of AI-powered decision support systems that help in making informed choices based on </a:t>
            </a:r>
            <a:r>
              <a:rPr lang="en-US" sz="2000" dirty="0">
                <a:solidFill>
                  <a:schemeClr val="tx1"/>
                </a:solidFill>
                <a:latin typeface="Calibri" panose="020F0502020204030204" pitchFamily="34" charset="0"/>
                <a:cs typeface="Calibri" panose="020F0502020204030204" pitchFamily="34" charset="0"/>
              </a:rPr>
              <a:t>predicting cement qualities</a:t>
            </a:r>
            <a:r>
              <a:rPr lang="en-US" sz="2000" b="0" i="0" dirty="0">
                <a:solidFill>
                  <a:schemeClr val="tx1"/>
                </a:solidFill>
                <a:effectLst/>
                <a:latin typeface="Calibri" panose="020F0502020204030204" pitchFamily="34" charset="0"/>
                <a:cs typeface="Calibri" panose="020F0502020204030204" pitchFamily="34" charset="0"/>
              </a:rPr>
              <a:t>.</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Continuous Learning Models</a:t>
            </a:r>
            <a:r>
              <a:rPr lang="en-US" sz="2000" b="0" i="0" dirty="0">
                <a:solidFill>
                  <a:schemeClr val="tx1"/>
                </a:solidFill>
                <a:effectLst/>
                <a:latin typeface="Calibri" panose="020F0502020204030204" pitchFamily="34" charset="0"/>
                <a:cs typeface="Calibri" panose="020F0502020204030204" pitchFamily="34" charset="0"/>
              </a:rPr>
              <a:t>: Building models that can adapt and self-improve over time as new data becomes available, leading to continuously enhanced accuracy.</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Ethical AI Considerations</a:t>
            </a:r>
            <a:r>
              <a:rPr lang="en-US" sz="2000" b="0" i="0" dirty="0">
                <a:solidFill>
                  <a:schemeClr val="tx1"/>
                </a:solidFill>
                <a:effectLst/>
                <a:latin typeface="Calibri" panose="020F0502020204030204" pitchFamily="34" charset="0"/>
                <a:cs typeface="Calibri" panose="020F0502020204030204" pitchFamily="34" charset="0"/>
              </a:rPr>
              <a:t>: Addressing ethical concerns related to data privacy, bias, and fairness as AI-driven forecasting becomes more pervasive.</a:t>
            </a:r>
          </a:p>
          <a:p>
            <a:pPr marL="457200" indent="-457200" algn="l">
              <a:buFont typeface="+mj-lt"/>
              <a:buAutoNum type="arabicPeriod" startAt="5"/>
            </a:pPr>
            <a:endParaRPr lang="en-US" sz="2000" b="0" i="0" dirty="0">
              <a:solidFill>
                <a:schemeClr val="tx1"/>
              </a:solidFill>
              <a:effectLst/>
              <a:latin typeface="Calibri" panose="020F0502020204030204" pitchFamily="34" charset="0"/>
              <a:cs typeface="Calibri" panose="020F0502020204030204" pitchFamily="34" charset="0"/>
            </a:endParaRPr>
          </a:p>
          <a:p>
            <a:pPr marL="457200" indent="-457200" algn="l">
              <a:buFont typeface="+mj-lt"/>
              <a:buAutoNum type="arabicPeriod" startAt="5"/>
            </a:pPr>
            <a:r>
              <a:rPr lang="en-US" sz="2000" b="1" i="0" dirty="0">
                <a:solidFill>
                  <a:schemeClr val="tx1"/>
                </a:solidFill>
                <a:effectLst/>
                <a:latin typeface="Calibri" panose="020F0502020204030204" pitchFamily="34" charset="0"/>
                <a:cs typeface="Calibri" panose="020F0502020204030204" pitchFamily="34" charset="0"/>
              </a:rPr>
              <a:t>Industry Collaboration</a:t>
            </a:r>
            <a:r>
              <a:rPr lang="en-US" sz="2000" b="0" i="0" dirty="0">
                <a:solidFill>
                  <a:schemeClr val="tx1"/>
                </a:solidFill>
                <a:effectLst/>
                <a:latin typeface="Calibri" panose="020F0502020204030204" pitchFamily="34" charset="0"/>
                <a:cs typeface="Calibri" panose="020F0502020204030204" pitchFamily="34" charset="0"/>
              </a:rPr>
              <a:t>: Encouraging collaboration between academia, research institutions, and the </a:t>
            </a:r>
            <a:r>
              <a:rPr lang="en-US" sz="2000" dirty="0">
                <a:solidFill>
                  <a:schemeClr val="tx1"/>
                </a:solidFill>
                <a:latin typeface="Calibri" panose="020F0502020204030204" pitchFamily="34" charset="0"/>
                <a:cs typeface="Calibri" panose="020F0502020204030204" pitchFamily="34" charset="0"/>
              </a:rPr>
              <a:t>cement</a:t>
            </a:r>
            <a:r>
              <a:rPr lang="en-US" sz="2000" b="0" i="0" dirty="0">
                <a:solidFill>
                  <a:schemeClr val="tx1"/>
                </a:solidFill>
                <a:effectLst/>
                <a:latin typeface="Calibri" panose="020F0502020204030204" pitchFamily="34" charset="0"/>
                <a:cs typeface="Calibri" panose="020F0502020204030204" pitchFamily="34" charset="0"/>
              </a:rPr>
              <a:t> industry to develop tailored forecasting solutions.</a:t>
            </a:r>
          </a:p>
        </p:txBody>
      </p:sp>
    </p:spTree>
    <p:extLst>
      <p:ext uri="{BB962C8B-B14F-4D97-AF65-F5344CB8AC3E}">
        <p14:creationId xmlns:p14="http://schemas.microsoft.com/office/powerpoint/2010/main" val="4542990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132757" y="171413"/>
            <a:ext cx="10744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   Queries ?  </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205585"/>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Poppins" panose="00000500000000000000" pitchFamily="2" charset="0"/>
                <a:ea typeface="Times New Roman"/>
                <a:cs typeface="Poppins" panose="00000500000000000000" pitchFamily="2" charset="0"/>
                <a:sym typeface="Times New Roman"/>
              </a:rPr>
              <a:t>Team Members</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24" name="Google Shape;124;p5"/>
          <p:cNvSpPr txBox="1"/>
          <p:nvPr/>
        </p:nvSpPr>
        <p:spPr>
          <a:xfrm>
            <a:off x="404950" y="2743200"/>
            <a:ext cx="3096000" cy="1261813"/>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200" b="1" dirty="0">
                <a:solidFill>
                  <a:schemeClr val="dk1"/>
                </a:solidFill>
              </a:rPr>
              <a:t> N</a:t>
            </a:r>
            <a:r>
              <a:rPr lang="en-US" sz="1200" b="1" i="0" u="none" strike="noStrike" cap="none" dirty="0">
                <a:solidFill>
                  <a:schemeClr val="dk1"/>
                </a:solidFill>
                <a:latin typeface="Arial"/>
                <a:ea typeface="Arial"/>
                <a:cs typeface="Arial"/>
                <a:sym typeface="Arial"/>
              </a:rPr>
              <a:t>ame: M. Satish Kumar</a:t>
            </a:r>
            <a:endParaRPr dirty="0"/>
          </a:p>
          <a:p>
            <a:pPr marL="0" marR="0" lvl="0" indent="0" algn="ctr" rtl="0">
              <a:lnSpc>
                <a:spcPct val="100000"/>
              </a:lnSpc>
              <a:spcBef>
                <a:spcPts val="0"/>
              </a:spcBef>
              <a:spcAft>
                <a:spcPts val="0"/>
              </a:spcAft>
              <a:buNone/>
            </a:pPr>
            <a:r>
              <a:rPr lang="en-US" sz="1200" b="1" i="0" u="sng" strike="noStrike" cap="none" dirty="0">
                <a:solidFill>
                  <a:srgbClr val="0070C0"/>
                </a:solidFill>
                <a:latin typeface="Arial"/>
                <a:ea typeface="Arial"/>
                <a:cs typeface="Arial"/>
                <a:sym typeface="Arial"/>
              </a:rPr>
              <a:t>https://www.linkedin.com/in/m-satish-kumar-427023226</a:t>
            </a: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4">
            <a:alphaModFix/>
          </a:blip>
          <a:srcRect/>
          <a:stretch/>
        </p:blipFill>
        <p:spPr>
          <a:xfrm>
            <a:off x="9915533" y="6151968"/>
            <a:ext cx="2276467" cy="706033"/>
          </a:xfrm>
          <a:prstGeom prst="rect">
            <a:avLst/>
          </a:prstGeom>
          <a:noFill/>
          <a:ln>
            <a:noFill/>
          </a:ln>
        </p:spPr>
      </p:pic>
      <p:sp>
        <p:nvSpPr>
          <p:cNvPr id="127" name="Google Shape;127;p5"/>
          <p:cNvSpPr txBox="1"/>
          <p:nvPr/>
        </p:nvSpPr>
        <p:spPr>
          <a:xfrm>
            <a:off x="3679372" y="2563850"/>
            <a:ext cx="30960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dirty="0">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193869"/>
            <a:ext cx="10515600" cy="9232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br>
              <a:rPr lang="en-US" sz="3200" b="1" dirty="0">
                <a:latin typeface="Times New Roman"/>
                <a:ea typeface="Times New Roman"/>
                <a:cs typeface="Times New Roman"/>
                <a:sym typeface="Times New Roman"/>
              </a:rPr>
            </a:br>
            <a:r>
              <a:rPr lang="en-US" sz="2800" b="1" dirty="0">
                <a:latin typeface="Poppins" panose="00000500000000000000" pitchFamily="2" charset="0"/>
                <a:cs typeface="Poppins" panose="00000500000000000000" pitchFamily="2" charset="0"/>
                <a:sym typeface="Times New Roman"/>
              </a:rPr>
              <a:t>Contents</a:t>
            </a:r>
            <a:endParaRPr sz="2800" b="1" dirty="0">
              <a:latin typeface="Poppins" panose="00000500000000000000" pitchFamily="2" charset="0"/>
              <a:cs typeface="Poppins" panose="00000500000000000000" pitchFamily="2" charset="0"/>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893617"/>
          </a:xfrm>
          <a:prstGeom prst="rect">
            <a:avLst/>
          </a:prstGeom>
          <a:noFill/>
          <a:ln>
            <a:noFill/>
          </a:ln>
        </p:spPr>
        <p:txBody>
          <a:bodyPr spcFirstLastPara="1" wrap="square" lIns="91425" tIns="91425" rIns="91425" bIns="91425" anchor="t" anchorCtr="0">
            <a:spAutoFit/>
          </a:bodyPr>
          <a:lstStyle/>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Business objective</a:t>
            </a:r>
          </a:p>
          <a:p>
            <a:pPr marL="25400" lvl="0" algn="l" rtl="0">
              <a:lnSpc>
                <a:spcPct val="90000"/>
              </a:lnSpc>
              <a:spcBef>
                <a:spcPts val="0"/>
              </a:spcBef>
              <a:spcAft>
                <a:spcPts val="0"/>
              </a:spcAft>
              <a:buClr>
                <a:schemeClr val="dk1"/>
              </a:buClr>
              <a:buSzPct val="120000"/>
            </a:pPr>
            <a:endParaRPr lang="en-US"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Business Constraints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Project Architecture</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Data collection and details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Exploratory Data Analysis</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Visualization</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Modeling </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Evaluation</a:t>
            </a:r>
          </a:p>
          <a:p>
            <a:pPr marL="25400" lvl="0" algn="l" rtl="0">
              <a:lnSpc>
                <a:spcPct val="90000"/>
              </a:lnSpc>
              <a:spcBef>
                <a:spcPts val="0"/>
              </a:spcBef>
              <a:spcAft>
                <a:spcPts val="0"/>
              </a:spcAft>
              <a:buClr>
                <a:schemeClr val="dk1"/>
              </a:buClr>
              <a:buSzPct val="120000"/>
            </a:pPr>
            <a:endParaRPr sz="2000" dirty="0">
              <a:solidFill>
                <a:schemeClr val="dk1"/>
              </a:solidFill>
              <a:latin typeface="Calibri" panose="020F0502020204030204" pitchFamily="34" charset="0"/>
              <a:ea typeface="Times New Roman"/>
              <a:cs typeface="Calibri" panose="020F0502020204030204" pitchFamily="34"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Calibri" panose="020F0502020204030204" pitchFamily="34" charset="0"/>
                <a:ea typeface="Times New Roman"/>
                <a:cs typeface="Calibri" panose="020F0502020204030204" pitchFamily="34" charset="0"/>
                <a:sym typeface="Times New Roman"/>
              </a:rPr>
              <a:t>Deployment</a:t>
            </a:r>
            <a:endParaRPr sz="2000" dirty="0">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21933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Project Overview and Scope</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a:latin typeface="Calibri"/>
              <a:ea typeface="Calibri"/>
              <a:cs typeface="Calibri"/>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a:latin typeface="Calibri"/>
              <a:ea typeface="Calibri"/>
              <a:cs typeface="Calibri"/>
              <a:sym typeface="Calibri"/>
            </a:endParaRPr>
          </a:p>
        </p:txBody>
      </p:sp>
      <p:pic>
        <p:nvPicPr>
          <p:cNvPr id="3" name="Picture 2">
            <a:extLst>
              <a:ext uri="{FF2B5EF4-FFF2-40B4-BE49-F238E27FC236}">
                <a16:creationId xmlns:a16="http://schemas.microsoft.com/office/drawing/2014/main" id="{CE4453B7-7E61-4174-B546-0AF5DE9B1086}"/>
              </a:ext>
            </a:extLst>
          </p:cNvPr>
          <p:cNvPicPr>
            <a:picLocks noChangeAspect="1"/>
          </p:cNvPicPr>
          <p:nvPr/>
        </p:nvPicPr>
        <p:blipFill rotWithShape="1">
          <a:blip r:embed="rId4"/>
          <a:srcRect l="530" t="1083" r="1891" b="5273"/>
          <a:stretch/>
        </p:blipFill>
        <p:spPr>
          <a:xfrm>
            <a:off x="228600" y="1468847"/>
            <a:ext cx="11726944" cy="3532498"/>
          </a:xfrm>
          <a:prstGeom prst="rect">
            <a:avLst/>
          </a:prstGeom>
          <a:ln>
            <a:noFill/>
            <a:prstDash val="sysDot"/>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Poppins" panose="00000500000000000000" pitchFamily="2" charset="0"/>
                <a:ea typeface="Times New Roman"/>
                <a:cs typeface="Poppins" panose="00000500000000000000" pitchFamily="2" charset="0"/>
                <a:sym typeface="Times New Roman"/>
              </a:rPr>
              <a:t>Business Problem</a:t>
            </a:r>
            <a:endParaRPr sz="2800" b="1" dirty="0">
              <a:latin typeface="Poppins" panose="00000500000000000000" pitchFamily="2" charset="0"/>
              <a:ea typeface="Times New Roman"/>
              <a:cs typeface="Poppins" panose="00000500000000000000" pitchFamily="2" charset="0"/>
              <a:sym typeface="Times New Roman"/>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a:xfrm>
            <a:off x="838200" y="1825625"/>
            <a:ext cx="7919301" cy="4351339"/>
          </a:xfrm>
        </p:spPr>
        <p:txBody>
          <a:bodyPr>
            <a:normAutofit/>
          </a:bodyPr>
          <a:lstStyle/>
          <a:p>
            <a:r>
              <a:rPr lang="en-US" sz="2000" b="0" i="0" dirty="0">
                <a:solidFill>
                  <a:srgbClr val="000000"/>
                </a:solidFill>
                <a:effectLst/>
                <a:latin typeface="Calibri" panose="020F0502020204030204" pitchFamily="34" charset="0"/>
                <a:cs typeface="Calibri" panose="020F0502020204030204" pitchFamily="34" charset="0"/>
              </a:rPr>
              <a:t>Inspecting cement quality manually once per hour has drawbacks. If an issue arises </a:t>
            </a:r>
            <a:r>
              <a:rPr lang="en-US" sz="2000" b="0" i="0" dirty="0" err="1">
                <a:solidFill>
                  <a:srgbClr val="000000"/>
                </a:solidFill>
                <a:effectLst/>
                <a:latin typeface="Calibri" panose="020F0502020204030204" pitchFamily="34" charset="0"/>
                <a:cs typeface="Calibri" panose="020F0502020204030204" pitchFamily="34" charset="0"/>
              </a:rPr>
              <a:t>betweeninspections</a:t>
            </a:r>
            <a:r>
              <a:rPr lang="en-US" sz="2000" b="0" i="0" dirty="0">
                <a:solidFill>
                  <a:srgbClr val="000000"/>
                </a:solidFill>
                <a:effectLst/>
                <a:latin typeface="Calibri" panose="020F0502020204030204" pitchFamily="34" charset="0"/>
                <a:cs typeface="Calibri" panose="020F0502020204030204" pitchFamily="34" charset="0"/>
              </a:rPr>
              <a:t>, we cannot rectify it and must discard the cement produced during that period. Stopping production, inspecting machine components, and addressing any issues before resuming manufacturing leads to wasted raw materials, increased machine downtime, and loss of revenue. Moreover, there is a risk of not meeting the demand.</a:t>
            </a:r>
            <a:endParaRPr lang="en-IN"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AF4CC28E-E681-40D9-844E-0B2C30991AF2}"/>
              </a:ext>
            </a:extLst>
          </p:cNvPr>
          <p:cNvPicPr>
            <a:picLocks noChangeAspect="1"/>
          </p:cNvPicPr>
          <p:nvPr/>
        </p:nvPicPr>
        <p:blipFill>
          <a:blip r:embed="rId4"/>
          <a:stretch>
            <a:fillRect/>
          </a:stretch>
        </p:blipFill>
        <p:spPr>
          <a:xfrm>
            <a:off x="10306788" y="242413"/>
            <a:ext cx="1570985" cy="1570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Poppins" panose="00000500000000000000" pitchFamily="2" charset="0"/>
                <a:ea typeface="Times New Roman"/>
                <a:cs typeface="Poppins" panose="00000500000000000000" pitchFamily="2" charset="0"/>
                <a:sym typeface="Times New Roman"/>
              </a:rPr>
              <a:t>Business Objective</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67" name="Google Shape;167;p7"/>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b="1" dirty="0">
                <a:latin typeface="Poppins" panose="00000500000000000000" pitchFamily="2" charset="0"/>
                <a:ea typeface="Times New Roman"/>
                <a:cs typeface="Poppins" panose="00000500000000000000" pitchFamily="2" charset="0"/>
                <a:sym typeface="Times New Roman"/>
              </a:rPr>
              <a:t>Objective</a:t>
            </a:r>
            <a:endParaRPr dirty="0">
              <a:latin typeface="Poppins" panose="00000500000000000000" pitchFamily="2" charset="0"/>
              <a:cs typeface="Poppins" panose="00000500000000000000" pitchFamily="2" charset="0"/>
            </a:endParaRPr>
          </a:p>
        </p:txBody>
      </p:sp>
      <p:sp>
        <p:nvSpPr>
          <p:cNvPr id="168" name="Google Shape;168;p7"/>
          <p:cNvSpPr txBox="1">
            <a:spLocks noGrp="1"/>
          </p:cNvSpPr>
          <p:nvPr>
            <p:ph type="body" idx="2"/>
          </p:nvPr>
        </p:nvSpPr>
        <p:spPr>
          <a:xfrm>
            <a:off x="1121790" y="2758056"/>
            <a:ext cx="4875842" cy="1029258"/>
          </a:xfrm>
          <a:prstGeom prst="rect">
            <a:avLst/>
          </a:prstGeom>
          <a:noFill/>
          <a:ln>
            <a:noFill/>
          </a:ln>
        </p:spPr>
        <p:txBody>
          <a:bodyPr spcFirstLastPara="1" wrap="square" lIns="91400" tIns="45675" rIns="91400" bIns="45675" anchor="t" anchorCtr="0">
            <a:normAutofit/>
          </a:bodyPr>
          <a:lstStyle/>
          <a:p>
            <a:pPr marL="342900"/>
            <a:r>
              <a:rPr lang="en-US" sz="2000" b="0" i="0" dirty="0">
                <a:solidFill>
                  <a:srgbClr val="000000"/>
                </a:solidFill>
                <a:effectLst/>
                <a:latin typeface="Calibri" panose="020F0502020204030204" pitchFamily="34" charset="0"/>
                <a:cs typeface="Calibri" panose="020F0502020204030204" pitchFamily="34" charset="0"/>
              </a:rPr>
              <a:t>Minimize inspecting cycle time &amp; Minimize raw materials wastage</a:t>
            </a:r>
            <a:endParaRPr sz="2000" dirty="0">
              <a:solidFill>
                <a:srgbClr val="353744"/>
              </a:solidFill>
              <a:latin typeface="Calibri" panose="020F0502020204030204" pitchFamily="34" charset="0"/>
              <a:ea typeface="Proxima Nova"/>
              <a:cs typeface="Calibri" panose="020F0502020204030204" pitchFamily="34" charset="0"/>
              <a:sym typeface="Proxima Nova"/>
            </a:endParaRPr>
          </a:p>
        </p:txBody>
      </p:sp>
      <p:sp>
        <p:nvSpPr>
          <p:cNvPr id="169" name="Google Shape;169;p7"/>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dirty="0">
                <a:latin typeface="Poppins" panose="00000500000000000000" pitchFamily="2" charset="0"/>
                <a:cs typeface="Poppins" panose="00000500000000000000" pitchFamily="2" charset="0"/>
              </a:rPr>
              <a:t>Constraints</a:t>
            </a:r>
            <a:endParaRPr dirty="0">
              <a:latin typeface="Poppins" panose="00000500000000000000" pitchFamily="2" charset="0"/>
              <a:cs typeface="Poppins" panose="00000500000000000000" pitchFamily="2" charset="0"/>
            </a:endParaRP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a:xfrm>
            <a:off x="6353665" y="2758056"/>
            <a:ext cx="4875842" cy="1031518"/>
          </a:xfrm>
        </p:spPr>
        <p:txBody>
          <a:bodyPr>
            <a:normAutofit/>
          </a:bodyPr>
          <a:lstStyle/>
          <a:p>
            <a:r>
              <a:rPr lang="en-US" sz="2000" b="0" i="0" dirty="0">
                <a:solidFill>
                  <a:srgbClr val="000000"/>
                </a:solidFill>
                <a:effectLst/>
                <a:latin typeface="Calibri" panose="020F0502020204030204" pitchFamily="34" charset="0"/>
                <a:cs typeface="Calibri" panose="020F0502020204030204" pitchFamily="34" charset="0"/>
              </a:rPr>
              <a:t>Minimize the manual effort.</a:t>
            </a:r>
            <a:endParaRPr lang="en-IN"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C641797-0C8A-42AA-B43D-76F5AEE24315}"/>
              </a:ext>
            </a:extLst>
          </p:cNvPr>
          <p:cNvPicPr>
            <a:picLocks noChangeAspect="1"/>
          </p:cNvPicPr>
          <p:nvPr/>
        </p:nvPicPr>
        <p:blipFill>
          <a:blip r:embed="rId4"/>
          <a:stretch>
            <a:fillRect/>
          </a:stretch>
        </p:blipFill>
        <p:spPr>
          <a:xfrm>
            <a:off x="10626575" y="344862"/>
            <a:ext cx="1267122" cy="12671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95926" y="969229"/>
            <a:ext cx="10259166" cy="435802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Calibri" panose="020F0502020204030204" pitchFamily="34" charset="0"/>
                <a:ea typeface="Times New Roman"/>
                <a:cs typeface="Calibri" panose="020F0502020204030204" pitchFamily="34" charset="0"/>
                <a:sym typeface="Times New Roman"/>
              </a:rPr>
              <a:t>There are six stages of CRISP-ML(Q) Methodology:</a:t>
            </a:r>
            <a:endParaRPr sz="2400" b="1"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3200" b="1"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1. Business and data understanding</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2. Data preparation</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3. model building </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4. Model evaluation</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5. Model deployment</a:t>
            </a: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endParaRPr sz="2000" dirty="0">
              <a:latin typeface="Calibri" panose="020F0502020204030204" pitchFamily="34" charset="0"/>
              <a:ea typeface="Times New Roman"/>
              <a:cs typeface="Calibri" panose="020F0502020204030204" pitchFamily="34" charset="0"/>
              <a:sym typeface="Times New Roman"/>
            </a:endParaRPr>
          </a:p>
          <a:p>
            <a:pPr marL="0" lvl="0" indent="0" algn="l" rtl="0">
              <a:lnSpc>
                <a:spcPct val="90000"/>
              </a:lnSpc>
              <a:spcBef>
                <a:spcPts val="0"/>
              </a:spcBef>
              <a:spcAft>
                <a:spcPts val="0"/>
              </a:spcAft>
              <a:buSzPts val="1200"/>
              <a:buNone/>
            </a:pPr>
            <a:r>
              <a:rPr lang="en-US" sz="2000" dirty="0">
                <a:latin typeface="Calibri" panose="020F0502020204030204" pitchFamily="34" charset="0"/>
                <a:ea typeface="Times New Roman"/>
                <a:cs typeface="Calibri" panose="020F0502020204030204" pitchFamily="34" charset="0"/>
                <a:sym typeface="Times New Roman"/>
              </a:rPr>
              <a:t>6. Monitoring and maintenance</a:t>
            </a:r>
            <a:endParaRPr sz="2000" dirty="0">
              <a:latin typeface="Calibri" panose="020F0502020204030204" pitchFamily="34" charset="0"/>
              <a:ea typeface="Times New Roman"/>
              <a:cs typeface="Calibri" panose="020F0502020204030204" pitchFamily="34" charset="0"/>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839019A1-CC7B-49B5-93DB-208252DD3DCE}"/>
              </a:ext>
            </a:extLst>
          </p:cNvPr>
          <p:cNvSpPr txBox="1"/>
          <p:nvPr/>
        </p:nvSpPr>
        <p:spPr>
          <a:xfrm>
            <a:off x="194992" y="208994"/>
            <a:ext cx="6238973" cy="523220"/>
          </a:xfrm>
          <a:prstGeom prst="rect">
            <a:avLst/>
          </a:prstGeom>
          <a:noFill/>
        </p:spPr>
        <p:txBody>
          <a:bodyPr wrap="square" rtlCol="0">
            <a:spAutoFit/>
          </a:bodyPr>
          <a:lstStyle/>
          <a:p>
            <a:r>
              <a:rPr lang="en-US" sz="2800" b="1" dirty="0">
                <a:solidFill>
                  <a:schemeClr val="dk1"/>
                </a:solidFill>
                <a:latin typeface="Poppins" panose="00000500000000000000" pitchFamily="2" charset="0"/>
                <a:cs typeface="Poppins" panose="00000500000000000000" pitchFamily="2" charset="0"/>
                <a:sym typeface="Times New Roman"/>
              </a:rPr>
              <a:t>CRISP-ML</a:t>
            </a:r>
            <a:r>
              <a:rPr lang="en-US" sz="2800" b="1" dirty="0">
                <a:latin typeface="Poppins" panose="00000500000000000000" pitchFamily="2" charset="0"/>
                <a:ea typeface="Times New Roman"/>
                <a:cs typeface="Poppins" panose="00000500000000000000" pitchFamily="2" charset="0"/>
                <a:sym typeface="Times New Roman"/>
              </a:rPr>
              <a:t>(Q) </a:t>
            </a:r>
            <a:r>
              <a:rPr lang="en-US" sz="2800" b="1" dirty="0">
                <a:latin typeface="Poppins" panose="00000500000000000000" pitchFamily="2" charset="0"/>
                <a:cs typeface="Poppins" panose="00000500000000000000" pitchFamily="2" charset="0"/>
                <a:sym typeface="Times New Roman"/>
              </a:rPr>
              <a:t>Methodology</a:t>
            </a:r>
            <a:endParaRPr lang="en-IN" sz="2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210044"/>
            <a:ext cx="110493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Poppins" panose="00000500000000000000" pitchFamily="2" charset="0"/>
                <a:ea typeface="Times New Roman"/>
                <a:cs typeface="Poppins" panose="00000500000000000000" pitchFamily="2" charset="0"/>
                <a:sym typeface="Times New Roman"/>
              </a:rPr>
              <a:t>Technical Stacks</a:t>
            </a:r>
            <a:endParaRPr sz="2800" b="1" dirty="0">
              <a:latin typeface="Poppins" panose="00000500000000000000" pitchFamily="2" charset="0"/>
              <a:ea typeface="Times New Roman"/>
              <a:cs typeface="Poppins" panose="00000500000000000000" pitchFamily="2" charset="0"/>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 name="TextBox 3">
            <a:extLst>
              <a:ext uri="{FF2B5EF4-FFF2-40B4-BE49-F238E27FC236}">
                <a16:creationId xmlns:a16="http://schemas.microsoft.com/office/drawing/2014/main" id="{DE5221E6-1FB6-4A68-A9E2-D78D6E293A3E}"/>
              </a:ext>
            </a:extLst>
          </p:cNvPr>
          <p:cNvSpPr txBox="1"/>
          <p:nvPr/>
        </p:nvSpPr>
        <p:spPr>
          <a:xfrm>
            <a:off x="307975" y="1334409"/>
            <a:ext cx="10896900" cy="4770537"/>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Language       :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IDE                  :</a:t>
            </a:r>
          </a:p>
          <a:p>
            <a:endParaRPr lang="en-US" sz="2400" dirty="0">
              <a:latin typeface="Calibri" panose="020F0502020204030204" pitchFamily="34" charset="0"/>
              <a:cs typeface="Calibri" panose="020F0502020204030204" pitchFamily="34" charset="0"/>
            </a:endParaRP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Libraries         :</a:t>
            </a:r>
          </a:p>
          <a:p>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Web-Frame   :</a:t>
            </a:r>
          </a:p>
          <a:p>
            <a:endParaRPr lang="en-IN" sz="24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3221735-8D17-49C7-908D-6602C317615A}"/>
              </a:ext>
            </a:extLst>
          </p:cNvPr>
          <p:cNvPicPr>
            <a:picLocks noChangeAspect="1"/>
          </p:cNvPicPr>
          <p:nvPr/>
        </p:nvPicPr>
        <p:blipFill>
          <a:blip r:embed="rId4"/>
          <a:stretch>
            <a:fillRect/>
          </a:stretch>
        </p:blipFill>
        <p:spPr>
          <a:xfrm>
            <a:off x="5024996" y="1671078"/>
            <a:ext cx="907819" cy="907820"/>
          </a:xfrm>
          <a:prstGeom prst="rect">
            <a:avLst/>
          </a:prstGeom>
        </p:spPr>
      </p:pic>
      <p:pic>
        <p:nvPicPr>
          <p:cNvPr id="8" name="Picture 7">
            <a:extLst>
              <a:ext uri="{FF2B5EF4-FFF2-40B4-BE49-F238E27FC236}">
                <a16:creationId xmlns:a16="http://schemas.microsoft.com/office/drawing/2014/main" id="{ED94D8CE-A9E4-47C1-B270-EF56CB3F8A52}"/>
              </a:ext>
            </a:extLst>
          </p:cNvPr>
          <p:cNvPicPr>
            <a:picLocks noChangeAspect="1"/>
          </p:cNvPicPr>
          <p:nvPr/>
        </p:nvPicPr>
        <p:blipFill>
          <a:blip r:embed="rId5"/>
          <a:stretch>
            <a:fillRect/>
          </a:stretch>
        </p:blipFill>
        <p:spPr>
          <a:xfrm>
            <a:off x="3508072" y="1784399"/>
            <a:ext cx="791087" cy="791087"/>
          </a:xfrm>
          <a:prstGeom prst="rect">
            <a:avLst/>
          </a:prstGeom>
        </p:spPr>
      </p:pic>
      <p:pic>
        <p:nvPicPr>
          <p:cNvPr id="10" name="Picture 9">
            <a:extLst>
              <a:ext uri="{FF2B5EF4-FFF2-40B4-BE49-F238E27FC236}">
                <a16:creationId xmlns:a16="http://schemas.microsoft.com/office/drawing/2014/main" id="{980B7A1A-7BDB-4B73-9978-1414F719588C}"/>
              </a:ext>
            </a:extLst>
          </p:cNvPr>
          <p:cNvPicPr>
            <a:picLocks noChangeAspect="1"/>
          </p:cNvPicPr>
          <p:nvPr/>
        </p:nvPicPr>
        <p:blipFill>
          <a:blip r:embed="rId6"/>
          <a:stretch>
            <a:fillRect/>
          </a:stretch>
        </p:blipFill>
        <p:spPr>
          <a:xfrm>
            <a:off x="4847034" y="2842308"/>
            <a:ext cx="1263741" cy="761828"/>
          </a:xfrm>
          <a:prstGeom prst="rect">
            <a:avLst/>
          </a:prstGeom>
        </p:spPr>
      </p:pic>
      <p:pic>
        <p:nvPicPr>
          <p:cNvPr id="12" name="Picture 11">
            <a:extLst>
              <a:ext uri="{FF2B5EF4-FFF2-40B4-BE49-F238E27FC236}">
                <a16:creationId xmlns:a16="http://schemas.microsoft.com/office/drawing/2014/main" id="{C85FD2A9-0942-4665-B387-4E89BA1B052C}"/>
              </a:ext>
            </a:extLst>
          </p:cNvPr>
          <p:cNvPicPr>
            <a:picLocks noChangeAspect="1"/>
          </p:cNvPicPr>
          <p:nvPr/>
        </p:nvPicPr>
        <p:blipFill>
          <a:blip r:embed="rId7"/>
          <a:stretch>
            <a:fillRect/>
          </a:stretch>
        </p:blipFill>
        <p:spPr>
          <a:xfrm>
            <a:off x="3391340" y="2811859"/>
            <a:ext cx="907819" cy="907819"/>
          </a:xfrm>
          <a:prstGeom prst="rect">
            <a:avLst/>
          </a:prstGeom>
        </p:spPr>
      </p:pic>
      <p:pic>
        <p:nvPicPr>
          <p:cNvPr id="14" name="Picture 13">
            <a:extLst>
              <a:ext uri="{FF2B5EF4-FFF2-40B4-BE49-F238E27FC236}">
                <a16:creationId xmlns:a16="http://schemas.microsoft.com/office/drawing/2014/main" id="{349F81E7-9D8E-4929-8EA4-A459D0BD43C3}"/>
              </a:ext>
            </a:extLst>
          </p:cNvPr>
          <p:cNvPicPr>
            <a:picLocks noChangeAspect="1"/>
          </p:cNvPicPr>
          <p:nvPr/>
        </p:nvPicPr>
        <p:blipFill>
          <a:blip r:embed="rId8"/>
          <a:stretch>
            <a:fillRect/>
          </a:stretch>
        </p:blipFill>
        <p:spPr>
          <a:xfrm>
            <a:off x="3391340" y="4183849"/>
            <a:ext cx="1188823" cy="388654"/>
          </a:xfrm>
          <a:prstGeom prst="rect">
            <a:avLst/>
          </a:prstGeom>
        </p:spPr>
      </p:pic>
      <p:pic>
        <p:nvPicPr>
          <p:cNvPr id="16" name="Picture 15">
            <a:extLst>
              <a:ext uri="{FF2B5EF4-FFF2-40B4-BE49-F238E27FC236}">
                <a16:creationId xmlns:a16="http://schemas.microsoft.com/office/drawing/2014/main" id="{B90C4C7A-1B16-4BF4-AC5E-9DE176F570E7}"/>
              </a:ext>
            </a:extLst>
          </p:cNvPr>
          <p:cNvPicPr>
            <a:picLocks noChangeAspect="1"/>
          </p:cNvPicPr>
          <p:nvPr/>
        </p:nvPicPr>
        <p:blipFill>
          <a:blip r:embed="rId9"/>
          <a:stretch>
            <a:fillRect/>
          </a:stretch>
        </p:blipFill>
        <p:spPr>
          <a:xfrm>
            <a:off x="4992757" y="4105072"/>
            <a:ext cx="1135478" cy="467431"/>
          </a:xfrm>
          <a:prstGeom prst="rect">
            <a:avLst/>
          </a:prstGeom>
        </p:spPr>
      </p:pic>
      <p:pic>
        <p:nvPicPr>
          <p:cNvPr id="18" name="Picture 17">
            <a:extLst>
              <a:ext uri="{FF2B5EF4-FFF2-40B4-BE49-F238E27FC236}">
                <a16:creationId xmlns:a16="http://schemas.microsoft.com/office/drawing/2014/main" id="{FCED852B-DDFF-42B7-B345-B2EFC5B966CF}"/>
              </a:ext>
            </a:extLst>
          </p:cNvPr>
          <p:cNvPicPr>
            <a:picLocks noChangeAspect="1"/>
          </p:cNvPicPr>
          <p:nvPr/>
        </p:nvPicPr>
        <p:blipFill>
          <a:blip r:embed="rId10"/>
          <a:stretch>
            <a:fillRect/>
          </a:stretch>
        </p:blipFill>
        <p:spPr>
          <a:xfrm>
            <a:off x="6530911" y="3879023"/>
            <a:ext cx="1310754" cy="693480"/>
          </a:xfrm>
          <a:prstGeom prst="rect">
            <a:avLst/>
          </a:prstGeom>
        </p:spPr>
      </p:pic>
      <p:pic>
        <p:nvPicPr>
          <p:cNvPr id="25" name="Picture 15" descr="Logo, company name&#10;&#10;Description automatically generated">
            <a:extLst>
              <a:ext uri="{FF2B5EF4-FFF2-40B4-BE49-F238E27FC236}">
                <a16:creationId xmlns:a16="http://schemas.microsoft.com/office/drawing/2014/main" id="{D340923D-AF98-4C4F-ACD7-3EBD1E3B2667}"/>
              </a:ext>
            </a:extLst>
          </p:cNvPr>
          <p:cNvPicPr>
            <a:picLocks noChangeAspect="1"/>
          </p:cNvPicPr>
          <p:nvPr/>
        </p:nvPicPr>
        <p:blipFill>
          <a:blip r:embed="rId11"/>
          <a:stretch>
            <a:fillRect/>
          </a:stretch>
        </p:blipFill>
        <p:spPr>
          <a:xfrm>
            <a:off x="2969228" y="4891213"/>
            <a:ext cx="1868774" cy="9836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3395</TotalTime>
  <Words>1349</Words>
  <Application>Microsoft Office PowerPoint</Application>
  <PresentationFormat>Widescreen</PresentationFormat>
  <Paragraphs>211</Paragraphs>
  <Slides>29</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Arial</vt:lpstr>
      <vt:lpstr>Times New Roman</vt:lpstr>
      <vt:lpstr>Poppins</vt:lpstr>
      <vt:lpstr>Georgia</vt:lpstr>
      <vt:lpstr>Office Theme</vt:lpstr>
      <vt:lpstr>Optimizing the cement manufacturing process</vt:lpstr>
      <vt:lpstr>Project Leadership</vt:lpstr>
      <vt:lpstr>Team Members</vt:lpstr>
      <vt:lpstr> Contents</vt:lpstr>
      <vt:lpstr>Project Overview and Scope</vt:lpstr>
      <vt:lpstr>Business Problem</vt:lpstr>
      <vt:lpstr>Business Objective</vt:lpstr>
      <vt:lpstr> There are six stages of CRISP-ML(Q) Methodology:  1. Business and data understanding  2. Data preparation  3. model building   4. Model evaluation  5. Model deployment  6. Monitoring and maintenance</vt:lpstr>
      <vt:lpstr>Technical Stacks</vt:lpstr>
      <vt:lpstr>Data Collection and Understanding  </vt:lpstr>
      <vt:lpstr>Data Dictionary </vt:lpstr>
      <vt:lpstr>System Requirements</vt:lpstr>
      <vt:lpstr>Exploratory Data Analysis [EDA]</vt:lpstr>
      <vt:lpstr>PowerPoint Presentation</vt:lpstr>
      <vt:lpstr>Data Preprocessing</vt:lpstr>
      <vt:lpstr>Result of Data Preprocessing</vt:lpstr>
      <vt:lpstr>Data Visualization </vt:lpstr>
      <vt:lpstr>Data Visualization</vt:lpstr>
      <vt:lpstr>Data Visualization</vt:lpstr>
      <vt:lpstr>Model Building </vt:lpstr>
      <vt:lpstr>Accuracies for all models</vt:lpstr>
      <vt:lpstr>         Best Model   </vt:lpstr>
      <vt:lpstr>Model Deployment Strategy using Stream-Lit</vt:lpstr>
      <vt:lpstr>Screen shot of output </vt:lpstr>
      <vt:lpstr>Challenges</vt:lpstr>
      <vt:lpstr>Future Scopes </vt:lpstr>
      <vt:lpstr>Future Scopes </vt:lpstr>
      <vt:lpstr>   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M. Satish Kumar</cp:lastModifiedBy>
  <cp:revision>69</cp:revision>
  <dcterms:created xsi:type="dcterms:W3CDTF">2022-02-16T01:47:29Z</dcterms:created>
  <dcterms:modified xsi:type="dcterms:W3CDTF">2023-11-14T03:29:33Z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